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4"/>
  </p:notesMasterIdLst>
  <p:sldIdLst>
    <p:sldId id="256" r:id="rId2"/>
    <p:sldId id="257" r:id="rId3"/>
    <p:sldId id="258" r:id="rId4"/>
    <p:sldId id="262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3" r:id="rId17"/>
    <p:sldId id="260" r:id="rId18"/>
    <p:sldId id="26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74" r:id="rId3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E5A65-8AC6-48A2-9A3F-7D3244B66046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4F384-4FCC-43D8-874C-DB2182A14F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97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55E24765-02F7-4AF2-BE3B-186086D79DB1}" type="slidenum">
              <a:rPr lang="nl-NL" sz="1200" smtClean="0">
                <a:latin typeface="Times New Roman" pitchFamily="18" charset="0"/>
              </a:rPr>
              <a:pPr eaLnBrk="1" hangingPunct="1"/>
              <a:t>7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Om het niet tot een score 5 te laten komen is het belangrijk dat we weten wat nou de behoefte is.</a:t>
            </a:r>
          </a:p>
          <a:p>
            <a:pPr eaLnBrk="1" hangingPunct="1"/>
            <a:r>
              <a:rPr lang="en-US" smtClean="0"/>
              <a:t>Een paard krijgt elke dag hetzelfde hoeveelheid, terwijl wij eigenlijk ook meer eten als we de hele dag buiten aan het werk zijn geweest.</a:t>
            </a:r>
          </a:p>
          <a:p>
            <a:pPr eaLnBrk="1" hangingPunct="1"/>
            <a:r>
              <a:rPr lang="en-US" smtClean="0"/>
              <a:t>Paard is overdag constant bezig zijn overschotten aan energie op stal weg te werken, terwijl op moment supreme hij met tekorten kampt.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B7D886DA-A1D7-414D-94EE-12C0A948D7D0}" type="slidenum">
              <a:rPr lang="nl-NL" sz="1200" smtClean="0">
                <a:latin typeface="Times New Roman" pitchFamily="18" charset="0"/>
              </a:rPr>
              <a:pPr eaLnBrk="1" hangingPunct="1"/>
              <a:t>8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recreatie</a:t>
            </a:r>
            <a:r>
              <a:rPr lang="en-US" dirty="0" smtClean="0"/>
              <a:t> </a:t>
            </a:r>
            <a:r>
              <a:rPr lang="en-US" dirty="0" err="1" smtClean="0"/>
              <a:t>paard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we 1 </a:t>
            </a:r>
            <a:r>
              <a:rPr lang="en-US" dirty="0" err="1" smtClean="0"/>
              <a:t>uur</a:t>
            </a:r>
            <a:r>
              <a:rPr lang="en-US" dirty="0" smtClean="0"/>
              <a:t> </a:t>
            </a:r>
            <a:r>
              <a:rPr lang="en-US" dirty="0" err="1" smtClean="0"/>
              <a:t>dressuur</a:t>
            </a:r>
            <a:r>
              <a:rPr lang="en-US" dirty="0" smtClean="0"/>
              <a:t> training </a:t>
            </a:r>
            <a:r>
              <a:rPr lang="en-US" dirty="0" err="1" smtClean="0"/>
              <a:t>geven</a:t>
            </a:r>
            <a:r>
              <a:rPr lang="en-US" dirty="0" smtClean="0"/>
              <a:t> = 2 </a:t>
            </a:r>
            <a:r>
              <a:rPr lang="en-US" dirty="0" err="1" smtClean="0"/>
              <a:t>punten</a:t>
            </a:r>
            <a:r>
              <a:rPr lang="en-US" dirty="0" smtClean="0"/>
              <a:t> en </a:t>
            </a:r>
            <a:r>
              <a:rPr lang="en-US" dirty="0" err="1" smtClean="0"/>
              <a:t>dat</a:t>
            </a:r>
            <a:r>
              <a:rPr lang="en-US" dirty="0" smtClean="0"/>
              <a:t> twee </a:t>
            </a:r>
            <a:r>
              <a:rPr lang="en-US" dirty="0" err="1" smtClean="0"/>
              <a:t>keer</a:t>
            </a:r>
            <a:r>
              <a:rPr lang="en-US" dirty="0" smtClean="0"/>
              <a:t> per week = 4 </a:t>
            </a:r>
            <a:r>
              <a:rPr lang="en-US" dirty="0" err="1" smtClean="0"/>
              <a:t>punten</a:t>
            </a:r>
            <a:endParaRPr lang="en-US" dirty="0" smtClean="0"/>
          </a:p>
          <a:p>
            <a:pPr eaLnBrk="1" hangingPunct="1"/>
            <a:r>
              <a:rPr lang="en-US" dirty="0" err="1" smtClean="0"/>
              <a:t>Daarnaast</a:t>
            </a:r>
            <a:r>
              <a:rPr lang="en-US" dirty="0" smtClean="0"/>
              <a:t> </a:t>
            </a:r>
            <a:r>
              <a:rPr lang="en-US" dirty="0" err="1" smtClean="0"/>
              <a:t>krijgt</a:t>
            </a:r>
            <a:r>
              <a:rPr lang="en-US" dirty="0" smtClean="0"/>
              <a:t> het </a:t>
            </a:r>
            <a:r>
              <a:rPr lang="en-US" dirty="0" err="1" smtClean="0"/>
              <a:t>nog</a:t>
            </a:r>
            <a:r>
              <a:rPr lang="en-US" dirty="0" smtClean="0"/>
              <a:t> 1 </a:t>
            </a:r>
            <a:r>
              <a:rPr lang="en-US" dirty="0" err="1" smtClean="0"/>
              <a:t>uur</a:t>
            </a:r>
            <a:r>
              <a:rPr lang="en-US" dirty="0" smtClean="0"/>
              <a:t> </a:t>
            </a:r>
            <a:r>
              <a:rPr lang="en-US" dirty="0" err="1" smtClean="0"/>
              <a:t>springles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per week = 2 </a:t>
            </a:r>
            <a:r>
              <a:rPr lang="en-US" dirty="0" err="1" smtClean="0"/>
              <a:t>punten</a:t>
            </a:r>
            <a:endParaRPr lang="en-US" dirty="0" smtClean="0"/>
          </a:p>
          <a:p>
            <a:pPr eaLnBrk="1" hangingPunct="1"/>
            <a:r>
              <a:rPr lang="en-US" dirty="0" smtClean="0"/>
              <a:t>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we </a:t>
            </a:r>
            <a:r>
              <a:rPr lang="en-US" dirty="0" err="1" smtClean="0"/>
              <a:t>elke</a:t>
            </a:r>
            <a:r>
              <a:rPr lang="en-US" dirty="0" smtClean="0"/>
              <a:t> </a:t>
            </a:r>
            <a:r>
              <a:rPr lang="en-US" dirty="0" err="1" smtClean="0"/>
              <a:t>zondag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buitenrit</a:t>
            </a:r>
            <a:r>
              <a:rPr lang="en-US" dirty="0" smtClean="0"/>
              <a:t> </a:t>
            </a:r>
            <a:r>
              <a:rPr lang="en-US" dirty="0" err="1" smtClean="0"/>
              <a:t>langs</a:t>
            </a:r>
            <a:r>
              <a:rPr lang="en-US" dirty="0" smtClean="0"/>
              <a:t> het strand van 1,5 </a:t>
            </a:r>
            <a:r>
              <a:rPr lang="en-US" dirty="0" err="1" smtClean="0"/>
              <a:t>uur</a:t>
            </a:r>
            <a:r>
              <a:rPr lang="en-US" dirty="0" smtClean="0"/>
              <a:t> = 4 </a:t>
            </a:r>
            <a:r>
              <a:rPr lang="en-US" dirty="0" err="1" smtClean="0"/>
              <a:t>punten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Duur</a:t>
            </a:r>
            <a:r>
              <a:rPr lang="en-US" dirty="0" smtClean="0"/>
              <a:t> training is 	Training I = 4 </a:t>
            </a:r>
            <a:r>
              <a:rPr lang="en-US" dirty="0" err="1" smtClean="0"/>
              <a:t>punten</a:t>
            </a:r>
            <a:endParaRPr lang="en-US" dirty="0" smtClean="0"/>
          </a:p>
          <a:p>
            <a:pPr eaLnBrk="1" hangingPunct="1"/>
            <a:r>
              <a:rPr lang="en-US" dirty="0" smtClean="0"/>
              <a:t>			Training II = 2 </a:t>
            </a:r>
            <a:r>
              <a:rPr lang="en-US" dirty="0" err="1" smtClean="0"/>
              <a:t>punten</a:t>
            </a:r>
            <a:endParaRPr lang="en-US" dirty="0" smtClean="0"/>
          </a:p>
          <a:p>
            <a:pPr eaLnBrk="1" hangingPunct="1"/>
            <a:r>
              <a:rPr lang="en-US" dirty="0" smtClean="0"/>
              <a:t>			training III = 4 </a:t>
            </a:r>
            <a:r>
              <a:rPr lang="en-US" dirty="0" err="1" smtClean="0"/>
              <a:t>punten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9CFE6E19-42CF-42F9-85BD-F4746203A9E7}" type="slidenum">
              <a:rPr lang="nl-NL" sz="1200" smtClean="0">
                <a:latin typeface="Times New Roman" pitchFamily="18" charset="0"/>
              </a:rPr>
              <a:pPr eaLnBrk="1" hangingPunct="1"/>
              <a:t>9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err="1" smtClean="0"/>
              <a:t>Stap</a:t>
            </a:r>
            <a:r>
              <a:rPr lang="en-US" dirty="0" smtClean="0"/>
              <a:t> 2:</a:t>
            </a:r>
          </a:p>
          <a:p>
            <a:pPr eaLnBrk="1" hangingPunct="1"/>
            <a:r>
              <a:rPr lang="en-US" dirty="0" err="1" smtClean="0"/>
              <a:t>Intensiteit</a:t>
            </a:r>
            <a:r>
              <a:rPr lang="en-US" dirty="0" smtClean="0"/>
              <a:t> van de training: </a:t>
            </a:r>
            <a:r>
              <a:rPr lang="en-US" dirty="0" err="1" smtClean="0"/>
              <a:t>dit</a:t>
            </a:r>
            <a:r>
              <a:rPr lang="en-US" dirty="0" smtClean="0"/>
              <a:t> is </a:t>
            </a:r>
            <a:r>
              <a:rPr lang="en-US" dirty="0" err="1" smtClean="0"/>
              <a:t>onafhankelijk</a:t>
            </a:r>
            <a:r>
              <a:rPr lang="en-US" dirty="0" smtClean="0"/>
              <a:t> van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paard</a:t>
            </a:r>
            <a:r>
              <a:rPr lang="en-US" dirty="0" smtClean="0"/>
              <a:t>, </a:t>
            </a:r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Anky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op “</a:t>
            </a:r>
            <a:r>
              <a:rPr lang="en-US" dirty="0" err="1" smtClean="0"/>
              <a:t>mijn</a:t>
            </a:r>
            <a:r>
              <a:rPr lang="en-US" dirty="0" smtClean="0"/>
              <a:t>” </a:t>
            </a:r>
            <a:r>
              <a:rPr lang="en-US" dirty="0" err="1" smtClean="0"/>
              <a:t>merrie</a:t>
            </a:r>
            <a:r>
              <a:rPr lang="en-US" dirty="0" smtClean="0"/>
              <a:t> </a:t>
            </a:r>
            <a:r>
              <a:rPr lang="en-US" dirty="0" err="1" smtClean="0"/>
              <a:t>zou</a:t>
            </a:r>
            <a:r>
              <a:rPr lang="en-US" dirty="0" smtClean="0"/>
              <a:t> </a:t>
            </a:r>
            <a:r>
              <a:rPr lang="en-US" dirty="0" err="1" smtClean="0"/>
              <a:t>stappen</a:t>
            </a:r>
            <a:r>
              <a:rPr lang="en-US" dirty="0" smtClean="0"/>
              <a:t> </a:t>
            </a:r>
            <a:r>
              <a:rPr lang="en-US" dirty="0" err="1" smtClean="0"/>
              <a:t>geheid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haar</a:t>
            </a:r>
            <a:r>
              <a:rPr lang="en-US" dirty="0" smtClean="0"/>
              <a:t> training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intensiever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M </a:t>
            </a:r>
            <a:r>
              <a:rPr lang="en-US" dirty="0" err="1" smtClean="0"/>
              <a:t>dressuurproef</a:t>
            </a:r>
            <a:r>
              <a:rPr lang="en-US" dirty="0" smtClean="0"/>
              <a:t> </a:t>
            </a:r>
            <a:r>
              <a:rPr lang="en-US" dirty="0" err="1" smtClean="0"/>
              <a:t>oefen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Dressuur</a:t>
            </a:r>
            <a:r>
              <a:rPr lang="en-US" dirty="0" smtClean="0"/>
              <a:t> is </a:t>
            </a:r>
            <a:r>
              <a:rPr lang="en-US" dirty="0" err="1" smtClean="0"/>
              <a:t>intensiteit</a:t>
            </a:r>
            <a:r>
              <a:rPr lang="en-US" dirty="0" smtClean="0"/>
              <a:t> 3</a:t>
            </a:r>
          </a:p>
          <a:p>
            <a:pPr eaLnBrk="1" hangingPunct="1"/>
            <a:r>
              <a:rPr lang="en-US" dirty="0" err="1" smtClean="0"/>
              <a:t>Springen</a:t>
            </a:r>
            <a:r>
              <a:rPr lang="en-US" dirty="0" smtClean="0"/>
              <a:t> is </a:t>
            </a:r>
            <a:r>
              <a:rPr lang="en-US" dirty="0" err="1" smtClean="0"/>
              <a:t>intensiteit</a:t>
            </a:r>
            <a:r>
              <a:rPr lang="en-US" dirty="0" smtClean="0"/>
              <a:t> 4</a:t>
            </a:r>
          </a:p>
          <a:p>
            <a:pPr eaLnBrk="1" hangingPunct="1"/>
            <a:r>
              <a:rPr lang="en-US" dirty="0" err="1" smtClean="0"/>
              <a:t>Buitenrit</a:t>
            </a:r>
            <a:r>
              <a:rPr lang="en-US" dirty="0" smtClean="0"/>
              <a:t> is </a:t>
            </a:r>
            <a:r>
              <a:rPr lang="en-US" dirty="0" err="1" smtClean="0"/>
              <a:t>intensiteit</a:t>
            </a:r>
            <a:r>
              <a:rPr lang="en-US" dirty="0" smtClean="0"/>
              <a:t> 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52E5FC98-FA2A-40A8-A8B7-8039D305EAD4}" type="slidenum">
              <a:rPr lang="nl-NL" sz="1200" smtClean="0">
                <a:latin typeface="Times New Roman" pitchFamily="18" charset="0"/>
              </a:rPr>
              <a:pPr eaLnBrk="1" hangingPunct="1"/>
              <a:t>10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Extra: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topsport</a:t>
            </a:r>
            <a:r>
              <a:rPr lang="en-US" dirty="0" smtClean="0"/>
              <a:t> of </a:t>
            </a:r>
            <a:r>
              <a:rPr lang="en-US" dirty="0" err="1" smtClean="0"/>
              <a:t>hete</a:t>
            </a:r>
            <a:r>
              <a:rPr lang="en-US" dirty="0" smtClean="0"/>
              <a:t> </a:t>
            </a:r>
            <a:r>
              <a:rPr lang="en-US" dirty="0" err="1" smtClean="0"/>
              <a:t>zomers</a:t>
            </a:r>
            <a:endParaRPr lang="en-US" dirty="0" smtClean="0"/>
          </a:p>
          <a:p>
            <a:pPr eaLnBrk="1" hangingPunct="1"/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recreatiepaard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15B9FA69-0A2D-46A1-8A43-D5CDD0CE0AEE}" type="slidenum">
              <a:rPr lang="nl-NL" sz="1200" smtClean="0">
                <a:latin typeface="Times New Roman" pitchFamily="18" charset="0"/>
              </a:rPr>
              <a:pPr eaLnBrk="1" hangingPunct="1"/>
              <a:t>11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Totaal punten voor arbeidsbehoefte is 20 per week!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497A7A69-9FFC-411F-884E-2AC9336176D7}" type="slidenum">
              <a:rPr lang="nl-NL" sz="1200" smtClean="0">
                <a:latin typeface="Times New Roman" pitchFamily="18" charset="0"/>
              </a:rPr>
              <a:pPr eaLnBrk="1" hangingPunct="1"/>
              <a:t>12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In overzicht in boekje paard en voer zie je dan dat het paar Licht medium werk verricht.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CE519D49-5A7C-4A6A-89A8-3C36785B7C86}" type="slidenum">
              <a:rPr lang="nl-NL" sz="1200" smtClean="0">
                <a:latin typeface="Times New Roman" pitchFamily="18" charset="0"/>
              </a:rPr>
              <a:pPr eaLnBrk="1" hangingPunct="1"/>
              <a:t>13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In tabel wordt dan aangegeven hoeveel EWpa daarbij hoort!</a:t>
            </a:r>
          </a:p>
          <a:p>
            <a:pPr eaLnBrk="1" hangingPunct="1"/>
            <a:r>
              <a:rPr lang="en-US" smtClean="0"/>
              <a:t>Let op dat het getal bij LMA inclusief onderhoud is, in het CVB boekje staat deze apart vermeld en daar zal je dan ook rekening mee moeten houden.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fld id="{04DA71DD-4E1B-4B18-BD0D-4ADE04D2C9A0}" type="slidenum">
              <a:rPr lang="nl-NL" sz="1200" smtClean="0">
                <a:latin typeface="Times New Roman" pitchFamily="18" charset="0"/>
              </a:rPr>
              <a:pPr eaLnBrk="1" hangingPunct="1"/>
              <a:t>15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In het CVB </a:t>
            </a:r>
            <a:r>
              <a:rPr lang="en-US" dirty="0" err="1" smtClean="0"/>
              <a:t>boekje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 de </a:t>
            </a:r>
            <a:r>
              <a:rPr lang="en-US" dirty="0" err="1" smtClean="0"/>
              <a:t>waarden</a:t>
            </a:r>
            <a:r>
              <a:rPr lang="en-US" dirty="0" smtClean="0"/>
              <a:t> in van de </a:t>
            </a:r>
            <a:r>
              <a:rPr lang="en-US" dirty="0" err="1" smtClean="0"/>
              <a:t>meest</a:t>
            </a:r>
            <a:r>
              <a:rPr lang="en-US" dirty="0" smtClean="0"/>
              <a:t> </a:t>
            </a:r>
            <a:r>
              <a:rPr lang="en-US" dirty="0" err="1" smtClean="0"/>
              <a:t>voorkomende</a:t>
            </a:r>
            <a:r>
              <a:rPr lang="en-US" dirty="0" smtClean="0"/>
              <a:t> </a:t>
            </a:r>
            <a:r>
              <a:rPr lang="en-US" dirty="0" err="1" smtClean="0"/>
              <a:t>paardenvoeders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Het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verstandig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je </a:t>
            </a:r>
            <a:r>
              <a:rPr lang="en-US" dirty="0" err="1" smtClean="0"/>
              <a:t>ruwvoer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analyseren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BLGG in </a:t>
            </a:r>
            <a:r>
              <a:rPr lang="en-US" dirty="0" err="1" smtClean="0"/>
              <a:t>Oosterbeek</a:t>
            </a:r>
            <a:r>
              <a:rPr lang="en-US" dirty="0" smtClean="0"/>
              <a:t>,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zeker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van je </a:t>
            </a:r>
            <a:r>
              <a:rPr lang="en-US" dirty="0" err="1" smtClean="0"/>
              <a:t>waarde</a:t>
            </a:r>
            <a:r>
              <a:rPr lang="en-US" dirty="0" smtClean="0"/>
              <a:t> </a:t>
            </a:r>
            <a:r>
              <a:rPr lang="en-US" dirty="0" err="1" smtClean="0"/>
              <a:t>ruwvoer</a:t>
            </a:r>
            <a:r>
              <a:rPr lang="en-US" dirty="0" smtClean="0"/>
              <a:t> (</a:t>
            </a:r>
            <a:r>
              <a:rPr lang="en-US" dirty="0" err="1" smtClean="0"/>
              <a:t>wanneer</a:t>
            </a:r>
            <a:r>
              <a:rPr lang="en-US" dirty="0" smtClean="0"/>
              <a:t> je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nauwkeurig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voeren</a:t>
            </a:r>
            <a:r>
              <a:rPr lang="en-US" dirty="0" smtClean="0"/>
              <a:t>)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geld </a:t>
            </a:r>
            <a:r>
              <a:rPr lang="en-US" dirty="0" err="1" smtClean="0"/>
              <a:t>besparen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Waardes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gegevens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0.57*5 = 2.85</a:t>
            </a:r>
          </a:p>
          <a:p>
            <a:pPr eaLnBrk="1" hangingPunct="1"/>
            <a:r>
              <a:rPr lang="en-US" dirty="0" err="1" smtClean="0"/>
              <a:t>Proberen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D847A-15B4-4B99-8348-D742264BE52E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B1354-605C-4021-A67F-A010541919FE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0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1B3AB-1EED-4954-B410-2755E866BC93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522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92EFF2-4E9F-4FB1-8703-181DCE1FD1E9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0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7772F1-0C80-481F-A8E7-80C00A2AD29C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0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en tekst bov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5C5299-DBE4-46C5-A3CD-D8C9DF912372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685800" y="0"/>
            <a:ext cx="9066213" cy="6096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1EB84-27CC-4D35-8CB0-22E23E6FE8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15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C5BC4-67C6-46F4-A621-8271092EFD57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33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0D5DD-54C6-4F32-B652-B7C452967EEB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3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139C9-4A44-404D-9ECB-3FDCC21A0C8E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DE4E-60AD-4CEC-AAA7-17421DABB51C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24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077FC-2ADE-4C87-9CB6-233042C1C80A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3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7F4B3-01AC-493E-9D4C-94F52EF37E6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9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4885B-1E5E-49DC-A367-2CE62DB1AF5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1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99291-E7B0-4F4B-B9F0-19D994441646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3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C153E5-A45F-4BB0-848F-A7775F9DB41D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3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twikkelcentrum.nl/matchmismatch/index.php?page=onderdeel_intro&amp;id=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Analyse </a:t>
            </a:r>
            <a:r>
              <a:rPr lang="en-GB" dirty="0" err="1" smtClean="0"/>
              <a:t>paard-ruiter</a:t>
            </a:r>
            <a:r>
              <a:rPr lang="en-GB" dirty="0" smtClean="0"/>
              <a:t> </a:t>
            </a:r>
            <a:r>
              <a:rPr lang="en-GB" dirty="0" err="1" smtClean="0"/>
              <a:t>combinatie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TRAB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625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Group 2"/>
          <p:cNvGraphicFramePr>
            <a:graphicFrameLocks noGrp="1"/>
          </p:cNvGraphicFramePr>
          <p:nvPr/>
        </p:nvGraphicFramePr>
        <p:xfrm>
          <a:off x="539750" y="2060575"/>
          <a:ext cx="8064500" cy="3200400"/>
        </p:xfrm>
        <a:graphic>
          <a:graphicData uri="http://schemas.openxmlformats.org/drawingml/2006/table">
            <a:tbl>
              <a:tblPr/>
              <a:tblGrid>
                <a:gridCol w="4391025"/>
                <a:gridCol w="873125"/>
                <a:gridCol w="876300"/>
                <a:gridCol w="873125"/>
                <a:gridCol w="1050925"/>
              </a:tblGrid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Extra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per type training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Heeft je paard iets extra’s nodig?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Aangespannen gereden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Temperatuur boven 25ºC of onder 5ºC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tot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tot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tot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tot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Springen boven 1.40 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Werk op een helling – steile helling, 10 minuten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Stap 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262199" name="Text Box 55"/>
          <p:cNvSpPr txBox="1">
            <a:spLocks noChangeArrowheads="1"/>
          </p:cNvSpPr>
          <p:nvPr/>
        </p:nvSpPr>
        <p:spPr bwMode="auto">
          <a:xfrm>
            <a:off x="4932363" y="4868863"/>
            <a:ext cx="720725" cy="404812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0</a:t>
            </a:r>
          </a:p>
        </p:txBody>
      </p:sp>
      <p:sp>
        <p:nvSpPr>
          <p:cNvPr id="262200" name="Text Box 56"/>
          <p:cNvSpPr txBox="1">
            <a:spLocks noChangeArrowheads="1"/>
          </p:cNvSpPr>
          <p:nvPr/>
        </p:nvSpPr>
        <p:spPr bwMode="auto">
          <a:xfrm>
            <a:off x="5940425" y="4868863"/>
            <a:ext cx="720725" cy="404812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0</a:t>
            </a:r>
          </a:p>
        </p:txBody>
      </p:sp>
      <p:sp>
        <p:nvSpPr>
          <p:cNvPr id="262201" name="Text Box 57"/>
          <p:cNvSpPr txBox="1">
            <a:spLocks noChangeArrowheads="1"/>
          </p:cNvSpPr>
          <p:nvPr/>
        </p:nvSpPr>
        <p:spPr bwMode="auto">
          <a:xfrm>
            <a:off x="6804025" y="4868863"/>
            <a:ext cx="720725" cy="404812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0</a:t>
            </a:r>
          </a:p>
        </p:txBody>
      </p:sp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2411413" y="549275"/>
            <a:ext cx="2649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8C"/>
                </a:solidFill>
                <a:latin typeface="Arial" charset="0"/>
              </a:rPr>
              <a:t>Stap 3</a:t>
            </a:r>
          </a:p>
        </p:txBody>
      </p:sp>
    </p:spTree>
    <p:extLst>
      <p:ext uri="{BB962C8B-B14F-4D97-AF65-F5344CB8AC3E}">
        <p14:creationId xmlns:p14="http://schemas.microsoft.com/office/powerpoint/2010/main" val="254699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99" grpId="0" animBg="1"/>
      <p:bldP spid="262200" grpId="0" animBg="1"/>
      <p:bldP spid="2622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err="1" smtClean="0"/>
              <a:t>Stap</a:t>
            </a:r>
            <a:r>
              <a:rPr lang="en-US" sz="2800" dirty="0" smtClean="0"/>
              <a:t> 1 + </a:t>
            </a:r>
            <a:r>
              <a:rPr lang="en-US" sz="2800" dirty="0" err="1" smtClean="0"/>
              <a:t>Stap</a:t>
            </a:r>
            <a:r>
              <a:rPr lang="en-US" sz="2800" dirty="0" smtClean="0"/>
              <a:t> 2 + </a:t>
            </a:r>
            <a:r>
              <a:rPr lang="en-US" sz="2800" dirty="0" err="1" smtClean="0"/>
              <a:t>Stap</a:t>
            </a:r>
            <a:r>
              <a:rPr lang="en-US" sz="2800" dirty="0" smtClean="0"/>
              <a:t> 3 = </a:t>
            </a:r>
            <a:r>
              <a:rPr lang="en-US" sz="2800" b="1" u="sng" dirty="0" err="1" smtClean="0"/>
              <a:t>Totaal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Trainingstype</a:t>
            </a:r>
            <a:endParaRPr lang="en-US" sz="2800" b="1" u="sng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(</a:t>
            </a:r>
            <a:r>
              <a:rPr lang="en-US" sz="2800" dirty="0" err="1" smtClean="0"/>
              <a:t>duur</a:t>
            </a:r>
            <a:r>
              <a:rPr lang="en-US" sz="2800" dirty="0" smtClean="0"/>
              <a:t> training)+ (</a:t>
            </a:r>
            <a:r>
              <a:rPr lang="en-US" sz="2800" dirty="0" err="1" smtClean="0"/>
              <a:t>intensiteit</a:t>
            </a:r>
            <a:r>
              <a:rPr lang="en-US" sz="2800" dirty="0" smtClean="0"/>
              <a:t>)+ (extra)= TT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Training I (</a:t>
            </a:r>
            <a:r>
              <a:rPr lang="en-US" sz="2800" dirty="0" err="1" smtClean="0"/>
              <a:t>dressuur</a:t>
            </a:r>
            <a:r>
              <a:rPr lang="en-US" sz="2800" dirty="0" smtClean="0"/>
              <a:t>):	4 + 3 + 0 = 7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Training II (</a:t>
            </a:r>
            <a:r>
              <a:rPr lang="en-US" sz="2800" dirty="0" err="1" smtClean="0"/>
              <a:t>springen</a:t>
            </a:r>
            <a:r>
              <a:rPr lang="en-US" sz="2800" dirty="0" smtClean="0"/>
              <a:t>):	2 + 4 + 0 = 6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Training III (</a:t>
            </a:r>
            <a:r>
              <a:rPr lang="en-US" sz="2800" dirty="0" err="1" smtClean="0"/>
              <a:t>buitenrit</a:t>
            </a:r>
            <a:r>
              <a:rPr lang="en-US" sz="2800" dirty="0" smtClean="0"/>
              <a:t>):	2 + 3 + 0 = 5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err="1" smtClean="0"/>
              <a:t>Gemiddeld</a:t>
            </a:r>
            <a:r>
              <a:rPr lang="en-US" sz="2800" dirty="0" smtClean="0"/>
              <a:t> per week: score = 18</a:t>
            </a:r>
            <a:endParaRPr lang="en-US" sz="2800" b="1" u="sng" dirty="0" smtClean="0"/>
          </a:p>
          <a:p>
            <a:pPr eaLnBrk="1" hangingPunct="1">
              <a:buFontTx/>
              <a:buNone/>
            </a:pPr>
            <a:endParaRPr lang="en-US" sz="2800" b="1" u="sng" dirty="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68538" y="333375"/>
            <a:ext cx="68754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400">
                <a:solidFill>
                  <a:srgbClr val="00008C"/>
                </a:solidFill>
              </a:rPr>
              <a:t>Voorbereiding</a:t>
            </a:r>
            <a:r>
              <a:rPr lang="en-US" sz="4400">
                <a:solidFill>
                  <a:srgbClr val="00008C"/>
                </a:solidFill>
              </a:rPr>
              <a:t> stap 4</a:t>
            </a:r>
          </a:p>
        </p:txBody>
      </p:sp>
    </p:spTree>
    <p:extLst>
      <p:ext uri="{BB962C8B-B14F-4D97-AF65-F5344CB8AC3E}">
        <p14:creationId xmlns:p14="http://schemas.microsoft.com/office/powerpoint/2010/main" val="88126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>
                <a:latin typeface="Arial Black" pitchFamily="34" charset="0"/>
              </a:rPr>
              <a:t>Stap 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39750" y="2492375"/>
            <a:ext cx="5919788" cy="2657475"/>
          </a:xfrm>
          <a:prstGeom prst="rect">
            <a:avLst/>
          </a:prstGeom>
          <a:solidFill>
            <a:srgbClr val="881E48"/>
          </a:solidFill>
          <a:ln w="9525">
            <a:solidFill>
              <a:srgbClr val="881E48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NL">
                <a:solidFill>
                  <a:schemeClr val="bg1"/>
                </a:solidFill>
                <a:latin typeface="Arial" charset="0"/>
              </a:rPr>
              <a:t>0 - 10			Zeer Licht (ZLA)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10 – 17		Licht (LA)	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18 – 22		Licht – Medium (LMA)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23 -30			Medium (MA)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31 – 37		Medium Zwaar (MZA)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38 – 45		Zwaar (ZA)</a:t>
            </a:r>
            <a:endParaRPr lang="en-US">
              <a:solidFill>
                <a:schemeClr val="bg1"/>
              </a:solidFill>
              <a:latin typeface="Arial" charset="0"/>
            </a:endParaRPr>
          </a:p>
          <a:p>
            <a:r>
              <a:rPr lang="nl-NL">
                <a:solidFill>
                  <a:schemeClr val="bg1"/>
                </a:solidFill>
                <a:latin typeface="Arial" charset="0"/>
              </a:rPr>
              <a:t>45 en meer		Zeer Zwaar (ZZA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1989138"/>
            <a:ext cx="5905500" cy="466725"/>
          </a:xfrm>
          <a:prstGeom prst="rect">
            <a:avLst/>
          </a:prstGeom>
          <a:noFill/>
          <a:ln w="9525">
            <a:solidFill>
              <a:srgbClr val="881E4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81E48"/>
                </a:solidFill>
                <a:latin typeface="Arial" charset="0"/>
              </a:rPr>
              <a:t>Score			Arbeidsniveau</a:t>
            </a:r>
          </a:p>
        </p:txBody>
      </p:sp>
      <p:sp>
        <p:nvSpPr>
          <p:cNvPr id="266245" name="AutoShape 5"/>
          <p:cNvSpPr>
            <a:spLocks noChangeArrowheads="1"/>
          </p:cNvSpPr>
          <p:nvPr/>
        </p:nvSpPr>
        <p:spPr bwMode="auto">
          <a:xfrm>
            <a:off x="6659563" y="260350"/>
            <a:ext cx="2233612" cy="2232025"/>
          </a:xfrm>
          <a:prstGeom prst="wedgeRoundRectCallout">
            <a:avLst>
              <a:gd name="adj1" fmla="val -270542"/>
              <a:gd name="adj2" fmla="val 85634"/>
              <a:gd name="adj3" fmla="val 16667"/>
            </a:avLst>
          </a:prstGeom>
          <a:solidFill>
            <a:schemeClr val="accent1"/>
          </a:solidFill>
          <a:ln w="9525">
            <a:solidFill>
              <a:srgbClr val="881E48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>
                <a:solidFill>
                  <a:srgbClr val="881E48"/>
                </a:solidFill>
                <a:latin typeface="Arial" charset="0"/>
              </a:rPr>
              <a:t>Recreatie paard met 20 punten</a:t>
            </a:r>
          </a:p>
          <a:p>
            <a:pPr algn="ctr"/>
            <a:endParaRPr lang="en-US" sz="1800" b="1">
              <a:solidFill>
                <a:srgbClr val="881E48"/>
              </a:solidFill>
              <a:latin typeface="Arial" charset="0"/>
            </a:endParaRPr>
          </a:p>
          <a:p>
            <a:pPr algn="ctr"/>
            <a:r>
              <a:rPr lang="en-US" sz="1800" b="1">
                <a:solidFill>
                  <a:srgbClr val="881E48"/>
                </a:solidFill>
                <a:latin typeface="Arial" charset="0"/>
              </a:rPr>
              <a:t>Betekent Licht-Medium (LMA)</a:t>
            </a:r>
          </a:p>
        </p:txBody>
      </p:sp>
      <p:sp>
        <p:nvSpPr>
          <p:cNvPr id="266246" name="Oval 6"/>
          <p:cNvSpPr>
            <a:spLocks noChangeArrowheads="1"/>
          </p:cNvSpPr>
          <p:nvPr/>
        </p:nvSpPr>
        <p:spPr bwMode="auto">
          <a:xfrm>
            <a:off x="468313" y="3141663"/>
            <a:ext cx="1439862" cy="647700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850" y="1341438"/>
            <a:ext cx="640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>
                <a:latin typeface="Arial" charset="0"/>
              </a:rPr>
              <a:t>De score van stap 1 -3 lees je hier af</a:t>
            </a:r>
          </a:p>
        </p:txBody>
      </p:sp>
    </p:spTree>
    <p:extLst>
      <p:ext uri="{BB962C8B-B14F-4D97-AF65-F5344CB8AC3E}">
        <p14:creationId xmlns:p14="http://schemas.microsoft.com/office/powerpoint/2010/main" val="263573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 animBg="1"/>
      <p:bldP spid="2662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55875" y="476250"/>
            <a:ext cx="26495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8C"/>
                </a:solidFill>
                <a:latin typeface="Arial" charset="0"/>
              </a:rPr>
              <a:t>Stap 5</a:t>
            </a:r>
          </a:p>
        </p:txBody>
      </p:sp>
      <p:graphicFrame>
        <p:nvGraphicFramePr>
          <p:cNvPr id="268291" name="Group 3"/>
          <p:cNvGraphicFramePr>
            <a:graphicFrameLocks noGrp="1"/>
          </p:cNvGraphicFramePr>
          <p:nvPr>
            <p:ph/>
          </p:nvPr>
        </p:nvGraphicFramePr>
        <p:xfrm>
          <a:off x="206375" y="1916113"/>
          <a:ext cx="8758238" cy="3875088"/>
        </p:xfrm>
        <a:graphic>
          <a:graphicData uri="http://schemas.openxmlformats.org/drawingml/2006/table">
            <a:tbl>
              <a:tblPr/>
              <a:tblGrid>
                <a:gridCol w="1125538"/>
                <a:gridCol w="1368425"/>
                <a:gridCol w="935037"/>
                <a:gridCol w="936625"/>
                <a:gridCol w="792163"/>
                <a:gridCol w="863600"/>
                <a:gridCol w="1081087"/>
                <a:gridCol w="863600"/>
                <a:gridCol w="792163"/>
              </a:tblGrid>
              <a:tr h="69056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Energie behoefte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ZLA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LMA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MZA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ZZA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144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Gewicht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Onderhoud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68345" name="Oval 57"/>
          <p:cNvSpPr>
            <a:spLocks noChangeArrowheads="1"/>
          </p:cNvSpPr>
          <p:nvPr/>
        </p:nvSpPr>
        <p:spPr bwMode="auto">
          <a:xfrm>
            <a:off x="4427538" y="4292600"/>
            <a:ext cx="936625" cy="647700"/>
          </a:xfrm>
          <a:prstGeom prst="ellipse">
            <a:avLst/>
          </a:prstGeom>
          <a:noFill/>
          <a:ln w="57150">
            <a:solidFill>
              <a:srgbClr val="881E4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10298" name="AutoShape 58"/>
          <p:cNvSpPr>
            <a:spLocks noChangeArrowheads="1"/>
          </p:cNvSpPr>
          <p:nvPr/>
        </p:nvSpPr>
        <p:spPr bwMode="auto">
          <a:xfrm>
            <a:off x="6732588" y="2565400"/>
            <a:ext cx="1800225" cy="1800225"/>
          </a:xfrm>
          <a:prstGeom prst="wedgeRoundRectCallout">
            <a:avLst>
              <a:gd name="adj1" fmla="val -164287"/>
              <a:gd name="adj2" fmla="val 53968"/>
              <a:gd name="adj3" fmla="val 1666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600"/>
              <a:t>Paard woog </a:t>
            </a:r>
            <a:r>
              <a:rPr lang="nl-NL" sz="1600" u="sng"/>
              <a:t>400kg</a:t>
            </a:r>
            <a:r>
              <a:rPr lang="nl-NL" sz="1600"/>
              <a:t> en had een arbeidsscore van </a:t>
            </a:r>
            <a:r>
              <a:rPr lang="nl-NL" sz="1600" u="sng"/>
              <a:t>LMA</a:t>
            </a:r>
          </a:p>
        </p:txBody>
      </p:sp>
    </p:spTree>
    <p:extLst>
      <p:ext uri="{BB962C8B-B14F-4D97-AF65-F5344CB8AC3E}">
        <p14:creationId xmlns:p14="http://schemas.microsoft.com/office/powerpoint/2010/main" val="1304896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Energie bekend, wat nu?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sz="2800" dirty="0" smtClean="0"/>
              <a:t>De berekende intensiteit geeft aan</a:t>
            </a:r>
          </a:p>
          <a:p>
            <a:pPr eaLnBrk="1" hangingPunct="1">
              <a:buFontTx/>
              <a:buNone/>
            </a:pPr>
            <a:r>
              <a:rPr lang="nl-NL" sz="2800" dirty="0" smtClean="0"/>
              <a:t>hoeveel energie het paard nodig heeft</a:t>
            </a:r>
          </a:p>
          <a:p>
            <a:pPr eaLnBrk="1" hangingPunct="1">
              <a:buFontTx/>
              <a:buNone/>
            </a:pPr>
            <a:endParaRPr lang="nl-NL" sz="2800" dirty="0" smtClean="0"/>
          </a:p>
          <a:p>
            <a:pPr eaLnBrk="1" hangingPunct="1">
              <a:buFontTx/>
              <a:buNone/>
            </a:pPr>
            <a:r>
              <a:rPr lang="nl-NL" sz="2800" dirty="0" smtClean="0"/>
              <a:t>Maar, welk voer!?</a:t>
            </a:r>
          </a:p>
          <a:p>
            <a:pPr eaLnBrk="1" hangingPunct="1">
              <a:buFontTx/>
              <a:buNone/>
            </a:pPr>
            <a:endParaRPr lang="nl-NL" sz="2800" dirty="0" smtClean="0"/>
          </a:p>
          <a:p>
            <a:pPr eaLnBrk="1" hangingPunct="1">
              <a:buFontTx/>
              <a:buNone/>
            </a:pPr>
            <a:r>
              <a:rPr lang="nl-NL" sz="2800" dirty="0" smtClean="0"/>
              <a:t>Afhankelijk van ras, voedermiddel enz.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581525"/>
            <a:ext cx="65151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862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1628775"/>
            <a:ext cx="78486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/>
            <a:r>
              <a:rPr lang="en-US">
                <a:latin typeface="Arial" charset="0"/>
              </a:rPr>
              <a:t>Paard verricht langzame lichte arbeid dus veel </a:t>
            </a:r>
          </a:p>
          <a:p>
            <a:pPr lvl="1"/>
            <a:r>
              <a:rPr lang="en-US">
                <a:latin typeface="Arial" charset="0"/>
              </a:rPr>
              <a:t>complexe koolhydraten (Vezels)</a:t>
            </a:r>
          </a:p>
          <a:p>
            <a:pPr lvl="1"/>
            <a:r>
              <a:rPr lang="en-US">
                <a:latin typeface="Arial" charset="0"/>
              </a:rPr>
              <a:t>Dus: rantsoen met: </a:t>
            </a:r>
          </a:p>
          <a:p>
            <a:pPr lvl="1"/>
            <a:r>
              <a:rPr lang="en-US">
                <a:latin typeface="Arial" charset="0"/>
              </a:rPr>
              <a:t>	grashooi 70% + krachtvoer/bietenpulp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Grashooi: 	0.57 EWpa per kg versproduct</a:t>
            </a:r>
          </a:p>
          <a:p>
            <a:pPr lvl="1"/>
            <a:r>
              <a:rPr lang="en-US">
                <a:latin typeface="Arial" charset="0"/>
              </a:rPr>
              <a:t>Brok: 		0.67 EWpa per kg Vers product</a:t>
            </a:r>
          </a:p>
          <a:p>
            <a:pPr lvl="1"/>
            <a:r>
              <a:rPr lang="en-US">
                <a:latin typeface="Arial" charset="0"/>
              </a:rPr>
              <a:t>3uur Gras wei:	0.14 EWpa per kg Vers product</a:t>
            </a:r>
          </a:p>
        </p:txBody>
      </p:sp>
      <p:sp>
        <p:nvSpPr>
          <p:cNvPr id="270339" name="AutoShape 3"/>
          <p:cNvSpPr>
            <a:spLocks noChangeArrowheads="1"/>
          </p:cNvSpPr>
          <p:nvPr/>
        </p:nvSpPr>
        <p:spPr bwMode="auto">
          <a:xfrm>
            <a:off x="6659563" y="1341438"/>
            <a:ext cx="2736850" cy="2349500"/>
          </a:xfrm>
          <a:prstGeom prst="irregularSeal2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7451725" y="2133600"/>
            <a:ext cx="1079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</a:rPr>
              <a:t>4.67 EWpa</a:t>
            </a:r>
          </a:p>
        </p:txBody>
      </p:sp>
      <p:sp>
        <p:nvSpPr>
          <p:cNvPr id="270341" name="AutoShape 5"/>
          <p:cNvSpPr>
            <a:spLocks noChangeArrowheads="1"/>
          </p:cNvSpPr>
          <p:nvPr/>
        </p:nvSpPr>
        <p:spPr bwMode="auto">
          <a:xfrm>
            <a:off x="684213" y="5084763"/>
            <a:ext cx="1511300" cy="936625"/>
          </a:xfrm>
          <a:prstGeom prst="rightArrow">
            <a:avLst>
              <a:gd name="adj1" fmla="val 50000"/>
              <a:gd name="adj2" fmla="val 40339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2771775" y="5013325"/>
            <a:ext cx="3168650" cy="110013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News Gothic" pitchFamily="34" charset="0"/>
              </a:rPr>
              <a:t>5 kg Grashooi: 	2.85 EWpa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News Gothic" pitchFamily="34" charset="0"/>
              </a:rPr>
              <a:t>1 kg Brok:	0.67 EWpa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News Gothic" pitchFamily="34" charset="0"/>
              </a:rPr>
              <a:t>8 kg gras:	1.12 EWpa</a:t>
            </a:r>
          </a:p>
        </p:txBody>
      </p:sp>
      <p:sp>
        <p:nvSpPr>
          <p:cNvPr id="270343" name="AutoShape 7"/>
          <p:cNvSpPr>
            <a:spLocks noChangeArrowheads="1"/>
          </p:cNvSpPr>
          <p:nvPr/>
        </p:nvSpPr>
        <p:spPr bwMode="auto">
          <a:xfrm>
            <a:off x="6659563" y="3860800"/>
            <a:ext cx="2016125" cy="20161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619250" y="549275"/>
            <a:ext cx="7235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8C"/>
                </a:solidFill>
                <a:latin typeface="Arial" charset="0"/>
              </a:rPr>
              <a:t>Hoeveel moet je dan voeren?</a:t>
            </a:r>
          </a:p>
        </p:txBody>
      </p:sp>
    </p:spTree>
    <p:extLst>
      <p:ext uri="{BB962C8B-B14F-4D97-AF65-F5344CB8AC3E}">
        <p14:creationId xmlns:p14="http://schemas.microsoft.com/office/powerpoint/2010/main" val="395178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/>
      <p:bldP spid="270339" grpId="0" animBg="1"/>
      <p:bldP spid="270340" grpId="0"/>
      <p:bldP spid="270341" grpId="0" animBg="1"/>
      <p:bldP spid="270342" grpId="0" animBg="1"/>
      <p:bldP spid="2703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Voeding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Volgorde</a:t>
            </a:r>
            <a:r>
              <a:rPr lang="en-GB" dirty="0" smtClean="0"/>
              <a:t> van </a:t>
            </a:r>
            <a:r>
              <a:rPr lang="en-GB" dirty="0" err="1" smtClean="0"/>
              <a:t>voeren</a:t>
            </a:r>
            <a:endParaRPr lang="en-GB" dirty="0" smtClean="0"/>
          </a:p>
          <a:p>
            <a:r>
              <a:rPr lang="en-GB" dirty="0" err="1" smtClean="0"/>
              <a:t>Kwaliteit</a:t>
            </a:r>
            <a:r>
              <a:rPr lang="en-GB" dirty="0" smtClean="0"/>
              <a:t> van het </a:t>
            </a:r>
            <a:r>
              <a:rPr lang="en-GB" dirty="0" err="1" smtClean="0"/>
              <a:t>voer</a:t>
            </a:r>
            <a:endParaRPr lang="en-GB" dirty="0" smtClean="0"/>
          </a:p>
          <a:p>
            <a:r>
              <a:rPr lang="en-GB" dirty="0" err="1" smtClean="0"/>
              <a:t>Bijzonderheden</a:t>
            </a:r>
            <a:r>
              <a:rPr lang="en-GB" dirty="0" smtClean="0"/>
              <a:t> (</a:t>
            </a:r>
            <a:r>
              <a:rPr lang="en-GB" dirty="0" err="1" smtClean="0"/>
              <a:t>bijv</a:t>
            </a:r>
            <a:r>
              <a:rPr lang="en-GB" dirty="0" smtClean="0"/>
              <a:t> </a:t>
            </a:r>
            <a:r>
              <a:rPr lang="en-GB" dirty="0" err="1" smtClean="0"/>
              <a:t>allergiën</a:t>
            </a:r>
            <a:r>
              <a:rPr lang="en-GB" dirty="0" smtClean="0"/>
              <a:t>, </a:t>
            </a:r>
            <a:r>
              <a:rPr lang="en-GB" dirty="0" err="1" smtClean="0"/>
              <a:t>stalondeugden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008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Exterieur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r>
              <a:rPr lang="en-GB" dirty="0" err="1" smtClean="0"/>
              <a:t>Lineair</a:t>
            </a:r>
            <a:r>
              <a:rPr lang="en-GB" dirty="0" smtClean="0"/>
              <a:t> score </a:t>
            </a:r>
            <a:r>
              <a:rPr lang="en-GB" dirty="0" err="1" smtClean="0"/>
              <a:t>formulier</a:t>
            </a:r>
            <a:endParaRPr lang="en-GB" dirty="0" smtClean="0"/>
          </a:p>
          <a:p>
            <a:r>
              <a:rPr lang="en-GB" dirty="0" err="1" smtClean="0"/>
              <a:t>Formulier</a:t>
            </a:r>
            <a:r>
              <a:rPr lang="en-GB" dirty="0" smtClean="0"/>
              <a:t> in </a:t>
            </a:r>
            <a:r>
              <a:rPr lang="en-GB" dirty="0" err="1" smtClean="0"/>
              <a:t>bijlage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Rapporteer</a:t>
            </a:r>
            <a:r>
              <a:rPr lang="en-GB" dirty="0" smtClean="0"/>
              <a:t> </a:t>
            </a:r>
            <a:r>
              <a:rPr lang="en-GB" dirty="0" err="1" smtClean="0"/>
              <a:t>bijzonderheden</a:t>
            </a:r>
            <a:r>
              <a:rPr lang="en-GB" dirty="0" smtClean="0"/>
              <a:t>!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1" t="8146" r="25159" b="4277"/>
          <a:stretch/>
        </p:blipFill>
        <p:spPr bwMode="auto">
          <a:xfrm>
            <a:off x="5364088" y="1556792"/>
            <a:ext cx="3569232" cy="515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942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in discipline</a:t>
            </a:r>
            <a:endParaRPr lang="en-GB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900113" y="2133600"/>
            <a:ext cx="7273925" cy="3394075"/>
            <a:chOff x="385" y="1344"/>
            <a:chExt cx="4582" cy="2138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1247" y="1616"/>
              <a:ext cx="2903" cy="167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241" y="3249"/>
              <a:ext cx="7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 smtClean="0">
                  <a:solidFill>
                    <a:srgbClr val="000000"/>
                  </a:solidFill>
                </a:rPr>
                <a:t>Kracht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85" y="3249"/>
              <a:ext cx="15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 smtClean="0">
                  <a:solidFill>
                    <a:srgbClr val="000000"/>
                  </a:solidFill>
                </a:rPr>
                <a:t>Uithoudingsvermogen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336" y="1344"/>
              <a:ext cx="72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 smtClean="0">
                  <a:solidFill>
                    <a:srgbClr val="000000"/>
                  </a:solidFill>
                </a:rPr>
                <a:t>Snelheid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562" y="2523"/>
              <a:ext cx="181" cy="18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424" y="2750"/>
              <a:ext cx="182" cy="18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971" y="3022"/>
              <a:ext cx="181" cy="18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519" y="3067"/>
              <a:ext cx="181" cy="181"/>
            </a:xfrm>
            <a:prstGeom prst="ellipse">
              <a:avLst/>
            </a:prstGeom>
            <a:solidFill>
              <a:srgbClr val="881E4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973" y="2478"/>
              <a:ext cx="181" cy="18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381" y="2024"/>
              <a:ext cx="181" cy="1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699" y="1797"/>
              <a:ext cx="181" cy="181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250825" y="1557338"/>
            <a:ext cx="2089150" cy="2843212"/>
            <a:chOff x="158" y="1117"/>
            <a:chExt cx="1316" cy="1791"/>
          </a:xfrm>
        </p:grpSpPr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1247" y="1117"/>
              <a:ext cx="181" cy="18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158" y="1117"/>
              <a:ext cx="1316" cy="1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 smtClean="0">
                  <a:solidFill>
                    <a:srgbClr val="000000"/>
                  </a:solidFill>
                </a:rPr>
                <a:t>Dressuur</a:t>
              </a:r>
              <a:endParaRPr lang="en-US" dirty="0">
                <a:solidFill>
                  <a:srgbClr val="000000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 smtClean="0">
                  <a:solidFill>
                    <a:srgbClr val="000000"/>
                  </a:solidFill>
                </a:rPr>
                <a:t>Springen</a:t>
              </a:r>
              <a:endParaRPr lang="en-US" dirty="0">
                <a:solidFill>
                  <a:srgbClr val="000000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00"/>
                  </a:solidFill>
                </a:rPr>
                <a:t>Eventing</a:t>
              </a:r>
              <a:endParaRPr lang="en-US" dirty="0">
                <a:solidFill>
                  <a:srgbClr val="000000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</a:rPr>
                <a:t>Sprint (1000m)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</a:rPr>
                <a:t>Stayer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</a:rPr>
                <a:t>Quarter (400m)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</a:rPr>
                <a:t>Endurance</a:t>
              </a:r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1247" y="1434"/>
              <a:ext cx="182" cy="18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1247" y="2160"/>
              <a:ext cx="181" cy="18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1247" y="2704"/>
              <a:ext cx="181" cy="181"/>
            </a:xfrm>
            <a:prstGeom prst="ellipse">
              <a:avLst/>
            </a:prstGeom>
            <a:solidFill>
              <a:srgbClr val="881E4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1247" y="2432"/>
              <a:ext cx="181" cy="181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3" name="Oval 24"/>
            <p:cNvSpPr>
              <a:spLocks noChangeArrowheads="1"/>
            </p:cNvSpPr>
            <p:nvPr/>
          </p:nvSpPr>
          <p:spPr bwMode="auto">
            <a:xfrm>
              <a:off x="1247" y="1706"/>
              <a:ext cx="181" cy="18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4" name="Oval 25"/>
            <p:cNvSpPr>
              <a:spLocks noChangeArrowheads="1"/>
            </p:cNvSpPr>
            <p:nvPr/>
          </p:nvSpPr>
          <p:spPr bwMode="auto">
            <a:xfrm>
              <a:off x="1247" y="1933"/>
              <a:ext cx="181" cy="1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50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Trainbaarheid</a:t>
            </a:r>
            <a:r>
              <a:rPr lang="en-GB" dirty="0" smtClean="0"/>
              <a:t> diverse </a:t>
            </a:r>
            <a:r>
              <a:rPr lang="en-GB" dirty="0" err="1" smtClean="0"/>
              <a:t>systemen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Onderdelen</a:t>
            </a:r>
            <a:r>
              <a:rPr lang="en-GB" dirty="0" smtClean="0"/>
              <a:t> van het </a:t>
            </a:r>
            <a:r>
              <a:rPr lang="en-GB" dirty="0" err="1" smtClean="0"/>
              <a:t>lichaam</a:t>
            </a:r>
            <a:r>
              <a:rPr lang="en-GB" dirty="0" smtClean="0"/>
              <a:t> die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trainen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Hart- en </a:t>
            </a:r>
            <a:r>
              <a:rPr lang="en-GB" dirty="0" err="1" smtClean="0"/>
              <a:t>bloedsomloop</a:t>
            </a:r>
            <a:endParaRPr lang="en-GB" dirty="0" smtClean="0"/>
          </a:p>
          <a:p>
            <a:pPr lvl="1"/>
            <a:r>
              <a:rPr lang="en-GB" dirty="0" err="1" smtClean="0"/>
              <a:t>Ademhalingssysteem</a:t>
            </a:r>
            <a:r>
              <a:rPr lang="en-GB" dirty="0" smtClean="0"/>
              <a:t> </a:t>
            </a:r>
            <a:r>
              <a:rPr lang="en-GB" sz="1600" dirty="0" smtClean="0"/>
              <a:t>(</a:t>
            </a:r>
            <a:r>
              <a:rPr lang="en-GB" sz="1600" dirty="0" err="1" smtClean="0"/>
              <a:t>zeer</a:t>
            </a:r>
            <a:r>
              <a:rPr lang="en-GB" sz="1600" dirty="0" smtClean="0"/>
              <a:t> </a:t>
            </a:r>
            <a:r>
              <a:rPr lang="en-GB" sz="1600" dirty="0" err="1" smtClean="0"/>
              <a:t>beperkte</a:t>
            </a:r>
            <a:r>
              <a:rPr lang="en-GB" sz="1600" dirty="0" smtClean="0"/>
              <a:t> mate!!!)</a:t>
            </a:r>
          </a:p>
          <a:p>
            <a:pPr lvl="1"/>
            <a:r>
              <a:rPr lang="en-GB" dirty="0" err="1" smtClean="0"/>
              <a:t>Energieproductie</a:t>
            </a:r>
            <a:endParaRPr lang="en-GB" dirty="0" smtClean="0"/>
          </a:p>
          <a:p>
            <a:pPr lvl="1"/>
            <a:r>
              <a:rPr lang="en-GB" dirty="0" err="1" smtClean="0"/>
              <a:t>Spieren</a:t>
            </a:r>
            <a:endParaRPr lang="en-GB" dirty="0" smtClean="0"/>
          </a:p>
          <a:p>
            <a:pPr lvl="1"/>
            <a:r>
              <a:rPr lang="en-GB" dirty="0" err="1" smtClean="0"/>
              <a:t>Pezen</a:t>
            </a:r>
            <a:r>
              <a:rPr lang="en-GB" dirty="0" smtClean="0"/>
              <a:t>, </a:t>
            </a:r>
            <a:r>
              <a:rPr lang="en-GB" dirty="0" err="1" smtClean="0"/>
              <a:t>gewrichten</a:t>
            </a:r>
            <a:r>
              <a:rPr lang="en-GB" dirty="0" smtClean="0"/>
              <a:t> en </a:t>
            </a:r>
            <a:r>
              <a:rPr lang="en-GB" dirty="0" err="1" smtClean="0"/>
              <a:t>banden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99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Inhoud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Gedrag</a:t>
            </a:r>
            <a:endParaRPr lang="nl-NL" dirty="0"/>
          </a:p>
          <a:p>
            <a:r>
              <a:rPr lang="nl-NL" dirty="0" smtClean="0"/>
              <a:t>Voeding</a:t>
            </a:r>
          </a:p>
          <a:p>
            <a:r>
              <a:rPr lang="nl-NL" dirty="0" smtClean="0"/>
              <a:t>Exterieur</a:t>
            </a:r>
          </a:p>
          <a:p>
            <a:r>
              <a:rPr lang="nl-NL" dirty="0" smtClean="0"/>
              <a:t>Training in discipline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58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Functie</a:t>
            </a:r>
            <a:r>
              <a:rPr lang="en-GB" dirty="0" smtClean="0"/>
              <a:t> hart en </a:t>
            </a:r>
            <a:r>
              <a:rPr lang="en-GB" dirty="0" err="1" smtClean="0"/>
              <a:t>bloed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Aanvoer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Brandstof</a:t>
            </a:r>
            <a:endParaRPr lang="en-GB" dirty="0" smtClean="0"/>
          </a:p>
          <a:p>
            <a:pPr lvl="1"/>
            <a:r>
              <a:rPr lang="en-GB" dirty="0" err="1" smtClean="0"/>
              <a:t>Enzymen</a:t>
            </a:r>
            <a:endParaRPr lang="en-GB" dirty="0" smtClean="0"/>
          </a:p>
          <a:p>
            <a:pPr lvl="1"/>
            <a:r>
              <a:rPr lang="en-GB" dirty="0" err="1" smtClean="0"/>
              <a:t>Zuurstof</a:t>
            </a:r>
            <a:endParaRPr lang="en-GB" dirty="0" smtClean="0"/>
          </a:p>
          <a:p>
            <a:r>
              <a:rPr lang="en-GB" dirty="0" err="1" smtClean="0"/>
              <a:t>Afvoer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Afvalstoffen</a:t>
            </a:r>
            <a:endParaRPr lang="en-GB" dirty="0" smtClean="0"/>
          </a:p>
          <a:p>
            <a:pPr lvl="1"/>
            <a:r>
              <a:rPr lang="en-GB" dirty="0" smtClean="0"/>
              <a:t>CO2</a:t>
            </a:r>
          </a:p>
          <a:p>
            <a:pPr lvl="1"/>
            <a:r>
              <a:rPr lang="en-GB" dirty="0" smtClean="0"/>
              <a:t>Water</a:t>
            </a:r>
          </a:p>
          <a:p>
            <a:pPr lvl="1"/>
            <a:r>
              <a:rPr lang="en-GB" dirty="0" err="1" smtClean="0"/>
              <a:t>Warmte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883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Parameters van het hart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HR (heart rate) = pols / </a:t>
            </a:r>
            <a:r>
              <a:rPr lang="en-GB" dirty="0" err="1" smtClean="0"/>
              <a:t>hartslag</a:t>
            </a:r>
            <a:endParaRPr lang="en-GB" dirty="0" smtClean="0"/>
          </a:p>
          <a:p>
            <a:pPr lvl="1"/>
            <a:r>
              <a:rPr lang="en-GB" dirty="0" smtClean="0"/>
              <a:t>Rust 28-40 </a:t>
            </a:r>
            <a:r>
              <a:rPr lang="en-GB" dirty="0" err="1" smtClean="0"/>
              <a:t>slagen</a:t>
            </a:r>
            <a:r>
              <a:rPr lang="en-GB" dirty="0" smtClean="0"/>
              <a:t>/min</a:t>
            </a:r>
          </a:p>
          <a:p>
            <a:pPr lvl="1"/>
            <a:r>
              <a:rPr lang="en-GB" dirty="0" err="1" smtClean="0"/>
              <a:t>Arbeid</a:t>
            </a:r>
            <a:r>
              <a:rPr lang="en-GB" dirty="0" smtClean="0"/>
              <a:t> max 210-270 </a:t>
            </a:r>
            <a:r>
              <a:rPr lang="en-GB" dirty="0" err="1" smtClean="0"/>
              <a:t>slagen</a:t>
            </a:r>
            <a:r>
              <a:rPr lang="en-GB" dirty="0" smtClean="0"/>
              <a:t>/min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SV (</a:t>
            </a:r>
            <a:r>
              <a:rPr lang="en-GB" dirty="0" err="1" smtClean="0"/>
              <a:t>slagvolume</a:t>
            </a:r>
            <a:r>
              <a:rPr lang="en-GB" dirty="0" smtClean="0"/>
              <a:t>) = volume per </a:t>
            </a:r>
            <a:r>
              <a:rPr lang="en-GB" dirty="0" err="1" smtClean="0"/>
              <a:t>hartslag</a:t>
            </a:r>
            <a:endParaRPr lang="en-GB" dirty="0" smtClean="0"/>
          </a:p>
          <a:p>
            <a:pPr lvl="1"/>
            <a:r>
              <a:rPr lang="en-GB" dirty="0" err="1" smtClean="0"/>
              <a:t>Volwassen</a:t>
            </a:r>
            <a:r>
              <a:rPr lang="en-GB" dirty="0" smtClean="0"/>
              <a:t> </a:t>
            </a:r>
            <a:r>
              <a:rPr lang="en-GB" dirty="0" err="1" smtClean="0"/>
              <a:t>paard</a:t>
            </a:r>
            <a:r>
              <a:rPr lang="en-GB" dirty="0" smtClean="0"/>
              <a:t> = </a:t>
            </a:r>
            <a:r>
              <a:rPr lang="en-GB" dirty="0" err="1" smtClean="0"/>
              <a:t>ca</a:t>
            </a:r>
            <a:r>
              <a:rPr lang="en-GB" dirty="0" smtClean="0"/>
              <a:t> 1 </a:t>
            </a:r>
            <a:r>
              <a:rPr lang="en-GB" dirty="0" err="1" smtClean="0"/>
              <a:t>liter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CO (cardiac output) = HR * SV</a:t>
            </a:r>
          </a:p>
          <a:p>
            <a:pPr lvl="1"/>
            <a:r>
              <a:rPr lang="en-GB" dirty="0" smtClean="0"/>
              <a:t>Het volume </a:t>
            </a:r>
            <a:r>
              <a:rPr lang="en-GB" dirty="0" err="1" smtClean="0"/>
              <a:t>dat</a:t>
            </a:r>
            <a:r>
              <a:rPr lang="en-GB" dirty="0" smtClean="0"/>
              <a:t> per </a:t>
            </a:r>
            <a:r>
              <a:rPr lang="en-GB" dirty="0" err="1" smtClean="0"/>
              <a:t>minuut</a:t>
            </a:r>
            <a:r>
              <a:rPr lang="en-GB" dirty="0" smtClean="0"/>
              <a:t> door het hart </a:t>
            </a:r>
            <a:r>
              <a:rPr lang="en-GB" dirty="0" err="1" smtClean="0"/>
              <a:t>rond</a:t>
            </a:r>
            <a:r>
              <a:rPr lang="en-GB" dirty="0" smtClean="0"/>
              <a:t> </a:t>
            </a:r>
            <a:r>
              <a:rPr lang="en-GB" dirty="0" err="1" smtClean="0"/>
              <a:t>gepomp</a:t>
            </a:r>
            <a:r>
              <a:rPr lang="en-GB" dirty="0" smtClean="0"/>
              <a:t> </a:t>
            </a:r>
            <a:r>
              <a:rPr lang="en-GB" dirty="0" err="1" smtClean="0"/>
              <a:t>wordt</a:t>
            </a:r>
            <a:endParaRPr lang="en-GB" dirty="0" smtClean="0"/>
          </a:p>
          <a:p>
            <a:pPr lvl="1"/>
            <a:r>
              <a:rPr lang="en-GB" dirty="0" smtClean="0"/>
              <a:t>Rust: 28*1=28 </a:t>
            </a:r>
            <a:r>
              <a:rPr lang="en-GB" dirty="0" err="1" smtClean="0"/>
              <a:t>liter</a:t>
            </a:r>
            <a:r>
              <a:rPr lang="en-GB" dirty="0" smtClean="0"/>
              <a:t>/min</a:t>
            </a:r>
          </a:p>
          <a:p>
            <a:pPr lvl="1"/>
            <a:r>
              <a:rPr lang="en-GB" dirty="0" err="1" smtClean="0"/>
              <a:t>Arbeid</a:t>
            </a:r>
            <a:r>
              <a:rPr lang="en-GB" dirty="0" smtClean="0"/>
              <a:t>: 270*1=270 </a:t>
            </a:r>
            <a:r>
              <a:rPr lang="en-GB" dirty="0" err="1" smtClean="0"/>
              <a:t>liter</a:t>
            </a:r>
            <a:r>
              <a:rPr lang="en-GB" dirty="0" smtClean="0"/>
              <a:t>/min </a:t>
            </a:r>
            <a:r>
              <a:rPr lang="en-GB" sz="1900" dirty="0" smtClean="0"/>
              <a:t>(</a:t>
            </a:r>
            <a:r>
              <a:rPr lang="en-GB" sz="1900" dirty="0" err="1" smtClean="0"/>
              <a:t>ca</a:t>
            </a:r>
            <a:r>
              <a:rPr lang="en-GB" sz="1900" dirty="0" smtClean="0"/>
              <a:t> 2 </a:t>
            </a:r>
            <a:r>
              <a:rPr lang="en-GB" sz="1900" dirty="0" err="1" smtClean="0"/>
              <a:t>badkuipen</a:t>
            </a:r>
            <a:r>
              <a:rPr lang="en-GB" sz="1900" dirty="0" smtClean="0"/>
              <a:t> </a:t>
            </a:r>
            <a:r>
              <a:rPr lang="en-GB" sz="1900" dirty="0" err="1" smtClean="0"/>
              <a:t>vol</a:t>
            </a:r>
            <a:r>
              <a:rPr lang="en-GB" sz="1900" dirty="0" smtClean="0"/>
              <a:t>!!)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047651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Maximale</a:t>
            </a:r>
            <a:r>
              <a:rPr lang="en-GB" dirty="0" smtClean="0"/>
              <a:t> </a:t>
            </a:r>
            <a:r>
              <a:rPr lang="en-GB" dirty="0" err="1" smtClean="0"/>
              <a:t>hartslag</a:t>
            </a:r>
            <a:endParaRPr lang="en-GB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009954"/>
              </p:ext>
            </p:extLst>
          </p:nvPr>
        </p:nvGraphicFramePr>
        <p:xfrm>
          <a:off x="685800" y="1981200"/>
          <a:ext cx="7772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Gangen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Hartslag</a:t>
                      </a:r>
                      <a:r>
                        <a:rPr lang="en-GB" dirty="0" smtClean="0"/>
                        <a:t> / </a:t>
                      </a:r>
                      <a:r>
                        <a:rPr lang="en-GB" dirty="0" err="1" smtClean="0"/>
                        <a:t>minuut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Rust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Stap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Draf</a:t>
                      </a:r>
                      <a:r>
                        <a:rPr lang="en-GB" dirty="0" smtClean="0"/>
                        <a:t> (234m/min)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Draf</a:t>
                      </a:r>
                      <a:r>
                        <a:rPr lang="en-GB" dirty="0" smtClean="0"/>
                        <a:t> (298m/min)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Galop</a:t>
                      </a:r>
                      <a:r>
                        <a:rPr lang="en-GB" dirty="0" smtClean="0"/>
                        <a:t> (348</a:t>
                      </a:r>
                      <a:r>
                        <a:rPr lang="en-GB" baseline="0" dirty="0" smtClean="0"/>
                        <a:t> m/min)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Galop</a:t>
                      </a:r>
                      <a:r>
                        <a:rPr lang="en-GB" dirty="0" smtClean="0"/>
                        <a:t> (500 m/min)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</a:t>
                      </a:r>
                      <a:endParaRPr lang="en-GB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Galop</a:t>
                      </a:r>
                      <a:r>
                        <a:rPr lang="en-GB" dirty="0" smtClean="0"/>
                        <a:t> (800-1000</a:t>
                      </a:r>
                      <a:r>
                        <a:rPr lang="en-GB" baseline="0" dirty="0" smtClean="0"/>
                        <a:t> m/min)</a:t>
                      </a:r>
                      <a:endParaRPr lang="en-GB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200 - 250</a:t>
                      </a:r>
                      <a:endParaRPr lang="en-GB" dirty="0"/>
                    </a:p>
                  </a:txBody>
                  <a:tcPr marL="86360" marR="86360"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6308410" y="49059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Snow and Vogel (1987)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082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van </a:t>
            </a:r>
            <a:r>
              <a:rPr lang="en-GB" dirty="0" err="1" smtClean="0"/>
              <a:t>trainen</a:t>
            </a:r>
            <a:r>
              <a:rPr lang="en-GB" dirty="0" smtClean="0"/>
              <a:t> op hart en </a:t>
            </a:r>
            <a:r>
              <a:rPr lang="en-GB" dirty="0" err="1" smtClean="0"/>
              <a:t>vaten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Lagere</a:t>
            </a:r>
            <a:r>
              <a:rPr lang="en-GB" dirty="0" smtClean="0"/>
              <a:t> </a:t>
            </a:r>
            <a:r>
              <a:rPr lang="en-GB" dirty="0" err="1" smtClean="0"/>
              <a:t>hartslag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hogere</a:t>
            </a:r>
            <a:r>
              <a:rPr lang="en-GB" dirty="0" smtClean="0"/>
              <a:t> </a:t>
            </a:r>
            <a:r>
              <a:rPr lang="en-GB" dirty="0" err="1" smtClean="0"/>
              <a:t>activiteit</a:t>
            </a:r>
            <a:endParaRPr lang="en-GB" dirty="0" smtClean="0"/>
          </a:p>
          <a:p>
            <a:r>
              <a:rPr lang="en-GB" dirty="0" err="1" smtClean="0"/>
              <a:t>Hartslag</a:t>
            </a:r>
            <a:r>
              <a:rPr lang="en-GB" dirty="0" smtClean="0"/>
              <a:t> </a:t>
            </a:r>
            <a:r>
              <a:rPr lang="en-GB" dirty="0" err="1" smtClean="0"/>
              <a:t>sneller</a:t>
            </a:r>
            <a:r>
              <a:rPr lang="en-GB" dirty="0" smtClean="0"/>
              <a:t> </a:t>
            </a:r>
            <a:r>
              <a:rPr lang="en-GB" dirty="0" err="1" smtClean="0"/>
              <a:t>terug</a:t>
            </a:r>
            <a:r>
              <a:rPr lang="en-GB" dirty="0" smtClean="0"/>
              <a:t> op </a:t>
            </a:r>
            <a:r>
              <a:rPr lang="en-GB" dirty="0" err="1" smtClean="0"/>
              <a:t>rustwaarde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activiteit</a:t>
            </a:r>
            <a:endParaRPr lang="en-GB" dirty="0" smtClean="0"/>
          </a:p>
          <a:p>
            <a:r>
              <a:rPr lang="en-GB" dirty="0" err="1" smtClean="0"/>
              <a:t>Efficiënter</a:t>
            </a:r>
            <a:r>
              <a:rPr lang="en-GB" dirty="0" smtClean="0"/>
              <a:t> transport van </a:t>
            </a:r>
            <a:r>
              <a:rPr lang="en-GB" dirty="0" err="1" smtClean="0"/>
              <a:t>zuurstof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spieren</a:t>
            </a:r>
            <a:endParaRPr lang="en-GB" dirty="0" smtClean="0"/>
          </a:p>
          <a:p>
            <a:r>
              <a:rPr lang="en-GB" dirty="0" err="1" smtClean="0"/>
              <a:t>Vergroten</a:t>
            </a:r>
            <a:r>
              <a:rPr lang="en-GB" dirty="0" smtClean="0"/>
              <a:t> </a:t>
            </a:r>
            <a:r>
              <a:rPr lang="en-GB" dirty="0" err="1" smtClean="0"/>
              <a:t>capillaire</a:t>
            </a:r>
            <a:r>
              <a:rPr lang="en-GB" dirty="0" smtClean="0"/>
              <a:t> </a:t>
            </a:r>
            <a:r>
              <a:rPr lang="en-GB" dirty="0" err="1" smtClean="0"/>
              <a:t>netwerk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888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Ademhalingssysteem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Ook</a:t>
            </a:r>
            <a:r>
              <a:rPr lang="en-GB" dirty="0" smtClean="0"/>
              <a:t> </a:t>
            </a:r>
            <a:r>
              <a:rPr lang="en-GB" dirty="0" err="1" smtClean="0"/>
              <a:t>wel</a:t>
            </a:r>
            <a:r>
              <a:rPr lang="en-GB" dirty="0" smtClean="0"/>
              <a:t> </a:t>
            </a:r>
            <a:r>
              <a:rPr lang="en-GB" dirty="0" err="1" smtClean="0"/>
              <a:t>respiratie</a:t>
            </a:r>
            <a:r>
              <a:rPr lang="en-GB" dirty="0" smtClean="0"/>
              <a:t> </a:t>
            </a:r>
            <a:r>
              <a:rPr lang="en-GB" dirty="0" err="1" smtClean="0"/>
              <a:t>apparaat</a:t>
            </a:r>
            <a:endParaRPr lang="en-GB" dirty="0" smtClean="0"/>
          </a:p>
          <a:p>
            <a:r>
              <a:rPr lang="en-GB" dirty="0" err="1" smtClean="0"/>
              <a:t>Functie</a:t>
            </a:r>
            <a:r>
              <a:rPr lang="en-GB" dirty="0" smtClean="0"/>
              <a:t> = </a:t>
            </a:r>
            <a:r>
              <a:rPr lang="en-GB" dirty="0" err="1" smtClean="0"/>
              <a:t>aanvoer</a:t>
            </a:r>
            <a:r>
              <a:rPr lang="en-GB" dirty="0" smtClean="0"/>
              <a:t> en </a:t>
            </a:r>
            <a:r>
              <a:rPr lang="en-GB" dirty="0" err="1" smtClean="0"/>
              <a:t>afvoer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993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Ademhalen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Inspiratie</a:t>
            </a:r>
            <a:r>
              <a:rPr lang="en-GB" dirty="0" smtClean="0"/>
              <a:t> = </a:t>
            </a:r>
            <a:r>
              <a:rPr lang="en-GB" dirty="0" err="1" smtClean="0"/>
              <a:t>actief</a:t>
            </a:r>
            <a:endParaRPr lang="en-GB" dirty="0" smtClean="0"/>
          </a:p>
          <a:p>
            <a:pPr lvl="1"/>
            <a:r>
              <a:rPr lang="en-GB" dirty="0" err="1" smtClean="0"/>
              <a:t>Tussenribspieren</a:t>
            </a:r>
            <a:r>
              <a:rPr lang="en-GB" dirty="0" smtClean="0"/>
              <a:t> </a:t>
            </a:r>
            <a:r>
              <a:rPr lang="en-GB" dirty="0" err="1" smtClean="0"/>
              <a:t>trekken</a:t>
            </a:r>
            <a:r>
              <a:rPr lang="en-GB" dirty="0" smtClean="0"/>
              <a:t> </a:t>
            </a:r>
            <a:r>
              <a:rPr lang="en-GB" dirty="0" err="1" smtClean="0"/>
              <a:t>samen</a:t>
            </a:r>
            <a:endParaRPr lang="en-GB" dirty="0" smtClean="0"/>
          </a:p>
          <a:p>
            <a:pPr lvl="1"/>
            <a:r>
              <a:rPr lang="en-GB" dirty="0" err="1" smtClean="0"/>
              <a:t>Middenrif</a:t>
            </a:r>
            <a:r>
              <a:rPr lang="en-GB" dirty="0" smtClean="0"/>
              <a:t> </a:t>
            </a:r>
            <a:r>
              <a:rPr lang="en-GB" dirty="0" err="1" smtClean="0"/>
              <a:t>trekt</a:t>
            </a:r>
            <a:r>
              <a:rPr lang="en-GB" dirty="0" smtClean="0"/>
              <a:t> </a:t>
            </a:r>
            <a:r>
              <a:rPr lang="en-GB" dirty="0" err="1" smtClean="0"/>
              <a:t>samen</a:t>
            </a:r>
            <a:endParaRPr lang="en-GB" dirty="0" smtClean="0"/>
          </a:p>
          <a:p>
            <a:pPr lvl="1"/>
            <a:r>
              <a:rPr lang="en-GB" dirty="0" err="1" smtClean="0"/>
              <a:t>Buikinhoud</a:t>
            </a:r>
            <a:r>
              <a:rPr lang="en-GB" dirty="0" smtClean="0"/>
              <a:t> </a:t>
            </a:r>
            <a:r>
              <a:rPr lang="en-GB" dirty="0" err="1" smtClean="0"/>
              <a:t>gaat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achteren</a:t>
            </a:r>
            <a:r>
              <a:rPr lang="en-GB" dirty="0" smtClean="0"/>
              <a:t> en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buiten</a:t>
            </a:r>
            <a:endParaRPr lang="en-GB" dirty="0" smtClean="0"/>
          </a:p>
          <a:p>
            <a:r>
              <a:rPr lang="en-GB" dirty="0" err="1" smtClean="0"/>
              <a:t>Expiratie</a:t>
            </a:r>
            <a:r>
              <a:rPr lang="en-GB" dirty="0" smtClean="0"/>
              <a:t> =  </a:t>
            </a:r>
            <a:r>
              <a:rPr lang="en-GB" dirty="0" err="1" smtClean="0"/>
              <a:t>passief</a:t>
            </a:r>
            <a:endParaRPr lang="en-GB" dirty="0" smtClean="0"/>
          </a:p>
          <a:p>
            <a:pPr lvl="1"/>
            <a:r>
              <a:rPr lang="en-GB" dirty="0" err="1" smtClean="0"/>
              <a:t>Tussenribspieren</a:t>
            </a:r>
            <a:r>
              <a:rPr lang="en-GB" dirty="0" smtClean="0"/>
              <a:t> </a:t>
            </a:r>
            <a:r>
              <a:rPr lang="en-GB" dirty="0" err="1" smtClean="0"/>
              <a:t>ontspannen</a:t>
            </a:r>
            <a:endParaRPr lang="en-GB" dirty="0" smtClean="0"/>
          </a:p>
          <a:p>
            <a:pPr lvl="1"/>
            <a:r>
              <a:rPr lang="en-GB" dirty="0" err="1" smtClean="0"/>
              <a:t>Middenrif</a:t>
            </a:r>
            <a:r>
              <a:rPr lang="en-GB" dirty="0" smtClean="0"/>
              <a:t> </a:t>
            </a:r>
            <a:r>
              <a:rPr lang="en-GB" dirty="0" err="1" smtClean="0"/>
              <a:t>ontspant</a:t>
            </a:r>
            <a:endParaRPr lang="en-GB" dirty="0" smtClean="0"/>
          </a:p>
          <a:p>
            <a:pPr lvl="1"/>
            <a:r>
              <a:rPr lang="en-GB" dirty="0" err="1" smtClean="0"/>
              <a:t>Buikinhoud</a:t>
            </a:r>
            <a:r>
              <a:rPr lang="en-GB" dirty="0" smtClean="0"/>
              <a:t> </a:t>
            </a:r>
            <a:r>
              <a:rPr lang="en-GB" dirty="0" err="1" smtClean="0"/>
              <a:t>komt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voren</a:t>
            </a:r>
            <a:r>
              <a:rPr lang="en-GB" dirty="0" smtClean="0"/>
              <a:t> en </a:t>
            </a:r>
            <a:r>
              <a:rPr lang="en-GB" dirty="0" err="1" smtClean="0"/>
              <a:t>binnen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9700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Ademhalen</a:t>
            </a:r>
            <a:r>
              <a:rPr lang="en-GB" dirty="0" smtClean="0"/>
              <a:t> en </a:t>
            </a:r>
            <a:r>
              <a:rPr lang="en-GB" dirty="0" err="1" smtClean="0"/>
              <a:t>bewegen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Het </a:t>
            </a:r>
            <a:r>
              <a:rPr lang="en-GB" dirty="0" err="1" smtClean="0"/>
              <a:t>ritme</a:t>
            </a:r>
            <a:r>
              <a:rPr lang="en-GB" dirty="0" smtClean="0"/>
              <a:t> van de </a:t>
            </a:r>
            <a:r>
              <a:rPr lang="en-GB" dirty="0" err="1" smtClean="0"/>
              <a:t>ademhaling</a:t>
            </a:r>
            <a:r>
              <a:rPr lang="en-GB" dirty="0" smtClean="0"/>
              <a:t> en de </a:t>
            </a:r>
            <a:r>
              <a:rPr lang="en-GB" dirty="0" err="1" smtClean="0"/>
              <a:t>beweging</a:t>
            </a:r>
            <a:r>
              <a:rPr lang="en-GB" dirty="0" smtClean="0"/>
              <a:t> </a:t>
            </a:r>
            <a:r>
              <a:rPr lang="en-GB" u="sng" dirty="0" err="1" smtClean="0"/>
              <a:t>vallen</a:t>
            </a:r>
            <a:r>
              <a:rPr lang="en-GB" u="sng" dirty="0" smtClean="0"/>
              <a:t> </a:t>
            </a:r>
            <a:r>
              <a:rPr lang="en-GB" u="sng" dirty="0" err="1" smtClean="0"/>
              <a:t>samen</a:t>
            </a:r>
            <a:r>
              <a:rPr lang="en-GB" dirty="0" smtClean="0"/>
              <a:t>, </a:t>
            </a:r>
            <a:r>
              <a:rPr lang="en-GB" dirty="0" err="1" smtClean="0"/>
              <a:t>waardoor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u="sng" dirty="0" smtClean="0"/>
              <a:t>minder </a:t>
            </a:r>
            <a:r>
              <a:rPr lang="en-GB" u="sng" dirty="0" err="1" smtClean="0"/>
              <a:t>energie</a:t>
            </a:r>
            <a:r>
              <a:rPr lang="en-GB" dirty="0" smtClean="0"/>
              <a:t> </a:t>
            </a:r>
            <a:r>
              <a:rPr lang="en-GB" dirty="0" err="1" smtClean="0"/>
              <a:t>wordt</a:t>
            </a:r>
            <a:r>
              <a:rPr lang="en-GB" dirty="0" smtClean="0"/>
              <a:t> </a:t>
            </a:r>
            <a:r>
              <a:rPr lang="en-GB" dirty="0" err="1" smtClean="0"/>
              <a:t>gebruikt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het </a:t>
            </a:r>
            <a:r>
              <a:rPr lang="en-GB" dirty="0" err="1" smtClean="0"/>
              <a:t>actieve</a:t>
            </a:r>
            <a:r>
              <a:rPr lang="en-GB" dirty="0" smtClean="0"/>
              <a:t> </a:t>
            </a:r>
            <a:r>
              <a:rPr lang="en-GB" dirty="0" err="1" smtClean="0"/>
              <a:t>deel</a:t>
            </a:r>
            <a:r>
              <a:rPr lang="en-GB" dirty="0" smtClean="0"/>
              <a:t> van de </a:t>
            </a:r>
            <a:r>
              <a:rPr lang="en-GB" dirty="0" err="1" smtClean="0"/>
              <a:t>ademhaling</a:t>
            </a:r>
            <a:r>
              <a:rPr lang="en-GB" dirty="0" smtClean="0"/>
              <a:t> </a:t>
            </a:r>
            <a:r>
              <a:rPr lang="en-GB" dirty="0" err="1" smtClean="0"/>
              <a:t>omdat</a:t>
            </a:r>
            <a:r>
              <a:rPr lang="en-GB" dirty="0" smtClean="0"/>
              <a:t> </a:t>
            </a:r>
            <a:r>
              <a:rPr lang="en-GB" u="sng" dirty="0" err="1" smtClean="0"/>
              <a:t>zwaartekracht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groot</a:t>
            </a:r>
            <a:r>
              <a:rPr lang="en-GB" dirty="0" smtClean="0"/>
              <a:t> </a:t>
            </a:r>
            <a:r>
              <a:rPr lang="en-GB" dirty="0" err="1" smtClean="0"/>
              <a:t>deel</a:t>
            </a:r>
            <a:r>
              <a:rPr lang="en-GB" dirty="0" smtClean="0"/>
              <a:t> </a:t>
            </a:r>
            <a:r>
              <a:rPr lang="en-GB" dirty="0" err="1" smtClean="0"/>
              <a:t>hier</a:t>
            </a:r>
            <a:r>
              <a:rPr lang="en-GB" dirty="0" smtClean="0"/>
              <a:t> in </a:t>
            </a:r>
            <a:r>
              <a:rPr lang="en-GB" dirty="0" err="1" smtClean="0"/>
              <a:t>meewerkt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62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Parameters </a:t>
            </a:r>
            <a:r>
              <a:rPr lang="en-GB" dirty="0" err="1" smtClean="0"/>
              <a:t>longen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/>
              <a:t>Ademfrequentie</a:t>
            </a:r>
            <a:r>
              <a:rPr lang="en-GB" sz="2400" dirty="0" smtClean="0"/>
              <a:t> = </a:t>
            </a:r>
            <a:r>
              <a:rPr lang="en-GB" sz="2400" dirty="0" err="1" smtClean="0"/>
              <a:t>slagen</a:t>
            </a:r>
            <a:r>
              <a:rPr lang="en-GB" sz="2400" dirty="0" smtClean="0"/>
              <a:t>/</a:t>
            </a:r>
            <a:r>
              <a:rPr lang="en-GB" sz="2400" dirty="0" err="1" smtClean="0"/>
              <a:t>minuut</a:t>
            </a:r>
            <a:endParaRPr lang="en-GB" sz="2400" dirty="0" smtClean="0"/>
          </a:p>
          <a:p>
            <a:pPr lvl="1"/>
            <a:r>
              <a:rPr lang="en-GB" sz="1800" dirty="0" smtClean="0"/>
              <a:t>Rust: 8-12 </a:t>
            </a:r>
            <a:r>
              <a:rPr lang="en-GB" sz="1800" dirty="0" err="1" smtClean="0"/>
              <a:t>slagen</a:t>
            </a:r>
            <a:r>
              <a:rPr lang="en-GB" sz="1800" dirty="0" smtClean="0"/>
              <a:t>/min</a:t>
            </a:r>
          </a:p>
          <a:p>
            <a:pPr lvl="1"/>
            <a:r>
              <a:rPr lang="en-GB" sz="1800" dirty="0" smtClean="0"/>
              <a:t>Max: 180 </a:t>
            </a:r>
            <a:r>
              <a:rPr lang="en-GB" sz="1800" dirty="0" err="1" smtClean="0"/>
              <a:t>slagen</a:t>
            </a:r>
            <a:r>
              <a:rPr lang="en-GB" sz="1800" dirty="0" smtClean="0"/>
              <a:t>/min</a:t>
            </a:r>
          </a:p>
          <a:p>
            <a:pPr lvl="1"/>
            <a:endParaRPr lang="en-GB" sz="1800" dirty="0" smtClean="0"/>
          </a:p>
          <a:p>
            <a:r>
              <a:rPr lang="en-GB" sz="2400" dirty="0" err="1" smtClean="0"/>
              <a:t>Ademvolume</a:t>
            </a:r>
            <a:r>
              <a:rPr lang="en-GB" sz="2400" dirty="0" smtClean="0"/>
              <a:t> = volume / slag</a:t>
            </a:r>
          </a:p>
          <a:p>
            <a:pPr lvl="1"/>
            <a:r>
              <a:rPr lang="en-GB" sz="1800" dirty="0" smtClean="0"/>
              <a:t>Rust: 10 </a:t>
            </a:r>
            <a:r>
              <a:rPr lang="en-GB" sz="1800" dirty="0" err="1" smtClean="0"/>
              <a:t>liter</a:t>
            </a:r>
            <a:r>
              <a:rPr lang="en-GB" sz="1800" dirty="0" smtClean="0"/>
              <a:t> (</a:t>
            </a:r>
            <a:r>
              <a:rPr lang="en-GB" sz="1800" dirty="0" err="1" smtClean="0"/>
              <a:t>dode</a:t>
            </a:r>
            <a:r>
              <a:rPr lang="en-GB" sz="1800" dirty="0" smtClean="0"/>
              <a:t> + </a:t>
            </a:r>
            <a:r>
              <a:rPr lang="en-GB" sz="1800" dirty="0" err="1" smtClean="0"/>
              <a:t>alveolaire</a:t>
            </a:r>
            <a:r>
              <a:rPr lang="en-GB" sz="1800" dirty="0" smtClean="0"/>
              <a:t> </a:t>
            </a:r>
            <a:r>
              <a:rPr lang="en-GB" sz="1800" dirty="0" err="1" smtClean="0"/>
              <a:t>ruimte</a:t>
            </a:r>
            <a:r>
              <a:rPr lang="en-GB" sz="1800" dirty="0" smtClean="0"/>
              <a:t>)</a:t>
            </a:r>
          </a:p>
          <a:p>
            <a:pPr lvl="1"/>
            <a:endParaRPr lang="en-GB" sz="1800" dirty="0" smtClean="0"/>
          </a:p>
          <a:p>
            <a:r>
              <a:rPr lang="en-GB" sz="2400" dirty="0" err="1" smtClean="0"/>
              <a:t>Ademminuut</a:t>
            </a:r>
            <a:r>
              <a:rPr lang="en-GB" sz="2400" dirty="0" smtClean="0"/>
              <a:t> volume = </a:t>
            </a:r>
            <a:r>
              <a:rPr lang="en-GB" sz="2400" dirty="0" err="1" smtClean="0"/>
              <a:t>frequentie</a:t>
            </a:r>
            <a:r>
              <a:rPr lang="en-GB" sz="2400" dirty="0" smtClean="0"/>
              <a:t> x volume</a:t>
            </a:r>
          </a:p>
          <a:p>
            <a:pPr lvl="1"/>
            <a:r>
              <a:rPr lang="en-GB" sz="1800" dirty="0" smtClean="0"/>
              <a:t>Rust: 10*10 = 100 </a:t>
            </a:r>
            <a:r>
              <a:rPr lang="en-GB" sz="1800" dirty="0" err="1" smtClean="0"/>
              <a:t>liter</a:t>
            </a:r>
            <a:r>
              <a:rPr lang="en-GB" sz="1800" dirty="0" smtClean="0"/>
              <a:t> per </a:t>
            </a:r>
            <a:r>
              <a:rPr lang="en-GB" sz="1800" dirty="0" err="1" smtClean="0"/>
              <a:t>minuut</a:t>
            </a:r>
            <a:endParaRPr lang="en-GB" sz="1800" dirty="0" smtClean="0"/>
          </a:p>
          <a:p>
            <a:pPr lvl="1"/>
            <a:r>
              <a:rPr lang="en-GB" sz="1800" dirty="0" smtClean="0"/>
              <a:t>Max: 180*10 = 1800 </a:t>
            </a:r>
            <a:r>
              <a:rPr lang="en-GB" sz="1800" dirty="0" err="1" smtClean="0"/>
              <a:t>liter</a:t>
            </a:r>
            <a:r>
              <a:rPr lang="en-GB" sz="1800" dirty="0" smtClean="0"/>
              <a:t> per </a:t>
            </a:r>
            <a:r>
              <a:rPr lang="en-GB" sz="1800" dirty="0" err="1" smtClean="0"/>
              <a:t>minuut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041296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van </a:t>
            </a:r>
            <a:r>
              <a:rPr lang="en-GB" dirty="0" err="1" smtClean="0"/>
              <a:t>trainen</a:t>
            </a:r>
            <a:r>
              <a:rPr lang="en-GB" dirty="0" smtClean="0"/>
              <a:t> op </a:t>
            </a:r>
            <a:r>
              <a:rPr lang="en-GB" dirty="0" err="1" smtClean="0"/>
              <a:t>ademhaling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verhouding</a:t>
            </a:r>
            <a:r>
              <a:rPr lang="en-GB" dirty="0" smtClean="0"/>
              <a:t> </a:t>
            </a:r>
            <a:r>
              <a:rPr lang="en-GB" dirty="0" err="1" smtClean="0"/>
              <a:t>weinig</a:t>
            </a:r>
            <a:r>
              <a:rPr lang="en-GB" dirty="0" smtClean="0"/>
              <a:t> effect van </a:t>
            </a:r>
            <a:r>
              <a:rPr lang="en-GB" dirty="0" err="1" smtClean="0"/>
              <a:t>trainen</a:t>
            </a:r>
            <a:r>
              <a:rPr lang="en-GB" dirty="0" smtClean="0"/>
              <a:t> op </a:t>
            </a:r>
            <a:r>
              <a:rPr lang="en-GB" dirty="0" err="1" smtClean="0"/>
              <a:t>ademhalingssysteem</a:t>
            </a:r>
            <a:endParaRPr lang="en-GB" dirty="0" smtClean="0"/>
          </a:p>
          <a:p>
            <a:r>
              <a:rPr lang="en-GB" dirty="0" err="1" smtClean="0"/>
              <a:t>Trainen</a:t>
            </a:r>
            <a:r>
              <a:rPr lang="en-GB" dirty="0" smtClean="0"/>
              <a:t> </a:t>
            </a:r>
            <a:r>
              <a:rPr lang="en-GB" dirty="0" err="1" smtClean="0"/>
              <a:t>tussenribspieren</a:t>
            </a:r>
            <a:endParaRPr lang="en-GB" dirty="0" smtClean="0"/>
          </a:p>
          <a:p>
            <a:r>
              <a:rPr lang="en-GB" dirty="0" err="1" smtClean="0"/>
              <a:t>Spieren</a:t>
            </a:r>
            <a:r>
              <a:rPr lang="en-GB" dirty="0" smtClean="0"/>
              <a:t> van de </a:t>
            </a:r>
            <a:r>
              <a:rPr lang="en-GB" dirty="0" err="1" smtClean="0"/>
              <a:t>bovenste</a:t>
            </a:r>
            <a:r>
              <a:rPr lang="en-GB" dirty="0" smtClean="0"/>
              <a:t> </a:t>
            </a:r>
            <a:r>
              <a:rPr lang="en-GB" dirty="0" err="1" smtClean="0"/>
              <a:t>luchtwegen</a:t>
            </a:r>
            <a:r>
              <a:rPr lang="en-GB" dirty="0" smtClean="0"/>
              <a:t> </a:t>
            </a:r>
            <a:r>
              <a:rPr lang="en-GB" dirty="0" err="1" smtClean="0"/>
              <a:t>zullen</a:t>
            </a:r>
            <a:r>
              <a:rPr lang="en-GB" dirty="0" smtClean="0"/>
              <a:t> </a:t>
            </a:r>
            <a:r>
              <a:rPr lang="en-GB" dirty="0" err="1" smtClean="0"/>
              <a:t>sterker</a:t>
            </a:r>
            <a:r>
              <a:rPr lang="en-GB" dirty="0" smtClean="0"/>
              <a:t> </a:t>
            </a:r>
            <a:r>
              <a:rPr lang="en-GB" dirty="0" err="1" smtClean="0"/>
              <a:t>worden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op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houden</a:t>
            </a:r>
            <a:endParaRPr lang="en-GB" dirty="0" smtClean="0"/>
          </a:p>
          <a:p>
            <a:r>
              <a:rPr lang="en-GB" dirty="0" smtClean="0"/>
              <a:t>Meer </a:t>
            </a:r>
            <a:r>
              <a:rPr lang="en-GB" dirty="0" err="1" smtClean="0"/>
              <a:t>zuurstof</a:t>
            </a:r>
            <a:r>
              <a:rPr lang="en-GB" dirty="0" smtClean="0"/>
              <a:t> </a:t>
            </a:r>
            <a:r>
              <a:rPr lang="en-GB" dirty="0" err="1" smtClean="0"/>
              <a:t>beschikbaar</a:t>
            </a:r>
            <a:r>
              <a:rPr lang="en-GB" dirty="0" smtClean="0"/>
              <a:t> per slag /</a:t>
            </a:r>
            <a:r>
              <a:rPr lang="en-GB" dirty="0" err="1" smtClean="0"/>
              <a:t>efficiënter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816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Musculair</a:t>
            </a:r>
            <a:r>
              <a:rPr lang="en-GB" dirty="0" smtClean="0"/>
              <a:t> </a:t>
            </a:r>
            <a:r>
              <a:rPr lang="en-GB" dirty="0" err="1" smtClean="0"/>
              <a:t>systeem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Spieren</a:t>
            </a:r>
            <a:r>
              <a:rPr lang="en-GB" dirty="0" smtClean="0"/>
              <a:t>!</a:t>
            </a:r>
          </a:p>
          <a:p>
            <a:r>
              <a:rPr lang="en-GB" dirty="0" err="1" smtClean="0"/>
              <a:t>Functie</a:t>
            </a:r>
            <a:r>
              <a:rPr lang="en-GB" dirty="0" smtClean="0"/>
              <a:t>: </a:t>
            </a:r>
            <a:r>
              <a:rPr lang="en-GB" dirty="0" err="1" smtClean="0"/>
              <a:t>samentrekken</a:t>
            </a:r>
            <a:endParaRPr lang="en-GB" dirty="0" smtClean="0"/>
          </a:p>
          <a:p>
            <a:r>
              <a:rPr lang="en-GB" dirty="0" smtClean="0"/>
              <a:t>Spanning: </a:t>
            </a:r>
            <a:r>
              <a:rPr lang="en-GB" dirty="0" err="1" smtClean="0"/>
              <a:t>statisch</a:t>
            </a:r>
            <a:r>
              <a:rPr lang="en-GB" dirty="0" smtClean="0"/>
              <a:t> of </a:t>
            </a:r>
            <a:r>
              <a:rPr lang="en-GB" dirty="0" err="1" smtClean="0"/>
              <a:t>dynamisch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29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Gedrag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Beschrijf</a:t>
            </a:r>
            <a:r>
              <a:rPr lang="en-GB" dirty="0" smtClean="0"/>
              <a:t> het </a:t>
            </a:r>
            <a:r>
              <a:rPr lang="en-GB" dirty="0" err="1" smtClean="0"/>
              <a:t>normale</a:t>
            </a:r>
            <a:r>
              <a:rPr lang="en-GB" dirty="0" smtClean="0"/>
              <a:t> </a:t>
            </a:r>
            <a:r>
              <a:rPr lang="en-GB" dirty="0" err="1" smtClean="0"/>
              <a:t>gedrag</a:t>
            </a:r>
            <a:r>
              <a:rPr lang="en-GB" dirty="0" smtClean="0"/>
              <a:t> van: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err="1" smtClean="0"/>
              <a:t>Paard</a:t>
            </a:r>
            <a:endParaRPr lang="en-GB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GB" dirty="0" err="1" smtClean="0"/>
              <a:t>Ruiter</a:t>
            </a:r>
            <a:endParaRPr lang="en-GB" dirty="0" smtClean="0"/>
          </a:p>
          <a:p>
            <a:r>
              <a:rPr lang="en-GB" dirty="0" smtClean="0"/>
              <a:t>Hoe kun je </a:t>
            </a:r>
            <a:r>
              <a:rPr lang="en-GB" dirty="0" err="1" smtClean="0"/>
              <a:t>gedrag</a:t>
            </a:r>
            <a:r>
              <a:rPr lang="en-GB" dirty="0" smtClean="0"/>
              <a:t> </a:t>
            </a:r>
            <a:r>
              <a:rPr lang="en-GB" dirty="0" err="1" smtClean="0"/>
              <a:t>beschrijven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Rol</a:t>
            </a:r>
            <a:r>
              <a:rPr lang="en-GB" dirty="0" smtClean="0"/>
              <a:t> van </a:t>
            </a:r>
            <a:r>
              <a:rPr lang="en-GB" dirty="0" err="1" smtClean="0"/>
              <a:t>karakter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2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van </a:t>
            </a:r>
            <a:r>
              <a:rPr lang="en-GB" dirty="0" err="1" smtClean="0"/>
              <a:t>trainen</a:t>
            </a:r>
            <a:r>
              <a:rPr lang="en-GB" dirty="0" smtClean="0"/>
              <a:t> op </a:t>
            </a:r>
            <a:r>
              <a:rPr lang="en-GB" dirty="0" err="1" smtClean="0"/>
              <a:t>spieren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Netwerk</a:t>
            </a:r>
            <a:r>
              <a:rPr lang="en-GB" dirty="0" smtClean="0"/>
              <a:t> van </a:t>
            </a:r>
            <a:r>
              <a:rPr lang="en-GB" dirty="0" err="1" smtClean="0"/>
              <a:t>bloedvaten</a:t>
            </a:r>
            <a:r>
              <a:rPr lang="en-GB" dirty="0" smtClean="0"/>
              <a:t> </a:t>
            </a:r>
            <a:r>
              <a:rPr lang="en-GB" dirty="0" err="1" smtClean="0"/>
              <a:t>vergroten</a:t>
            </a:r>
            <a:endParaRPr lang="en-GB" dirty="0" smtClean="0"/>
          </a:p>
          <a:p>
            <a:r>
              <a:rPr lang="en-GB" dirty="0" smtClean="0"/>
              <a:t>Diameter en het </a:t>
            </a:r>
            <a:r>
              <a:rPr lang="en-GB" dirty="0" err="1" smtClean="0"/>
              <a:t>aantal</a:t>
            </a:r>
            <a:r>
              <a:rPr lang="en-GB" dirty="0" smtClean="0"/>
              <a:t> </a:t>
            </a:r>
            <a:r>
              <a:rPr lang="en-GB" dirty="0" err="1" smtClean="0"/>
              <a:t>vezels</a:t>
            </a:r>
            <a:r>
              <a:rPr lang="en-GB" dirty="0" smtClean="0"/>
              <a:t> </a:t>
            </a:r>
            <a:r>
              <a:rPr lang="en-GB" dirty="0" err="1" smtClean="0"/>
              <a:t>wordt</a:t>
            </a:r>
            <a:r>
              <a:rPr lang="en-GB" dirty="0" smtClean="0"/>
              <a:t> </a:t>
            </a:r>
            <a:r>
              <a:rPr lang="en-GB" dirty="0" err="1" smtClean="0"/>
              <a:t>vergroot</a:t>
            </a:r>
            <a:endParaRPr lang="en-GB" dirty="0" smtClean="0"/>
          </a:p>
          <a:p>
            <a:r>
              <a:rPr lang="en-GB" dirty="0" err="1" smtClean="0"/>
              <a:t>Buffercapaciteit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melkzuur</a:t>
            </a:r>
            <a:r>
              <a:rPr lang="en-GB" dirty="0" smtClean="0"/>
              <a:t> in de </a:t>
            </a:r>
            <a:r>
              <a:rPr lang="en-GB" dirty="0" err="1" smtClean="0"/>
              <a:t>spieren</a:t>
            </a:r>
            <a:r>
              <a:rPr lang="en-GB" dirty="0" smtClean="0"/>
              <a:t> </a:t>
            </a:r>
            <a:r>
              <a:rPr lang="en-GB" dirty="0" err="1" smtClean="0"/>
              <a:t>wordt</a:t>
            </a:r>
            <a:r>
              <a:rPr lang="en-GB" dirty="0" smtClean="0"/>
              <a:t> </a:t>
            </a:r>
            <a:r>
              <a:rPr lang="en-GB" dirty="0" err="1" smtClean="0"/>
              <a:t>vergroot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95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Gewrichten</a:t>
            </a:r>
            <a:r>
              <a:rPr lang="en-GB" dirty="0" smtClean="0"/>
              <a:t>, </a:t>
            </a:r>
            <a:r>
              <a:rPr lang="en-GB" dirty="0" err="1" smtClean="0"/>
              <a:t>pezen</a:t>
            </a:r>
            <a:r>
              <a:rPr lang="en-GB" dirty="0" smtClean="0"/>
              <a:t>, </a:t>
            </a:r>
            <a:r>
              <a:rPr lang="en-GB" dirty="0" err="1" smtClean="0"/>
              <a:t>banden</a:t>
            </a:r>
            <a:r>
              <a:rPr lang="en-GB" dirty="0" smtClean="0"/>
              <a:t> en </a:t>
            </a:r>
            <a:r>
              <a:rPr lang="en-GB" dirty="0" err="1" smtClean="0"/>
              <a:t>botten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Functie</a:t>
            </a:r>
            <a:r>
              <a:rPr lang="en-GB" dirty="0" smtClean="0"/>
              <a:t>: </a:t>
            </a:r>
            <a:r>
              <a:rPr lang="en-GB" dirty="0" err="1" smtClean="0"/>
              <a:t>mogelijkheid</a:t>
            </a:r>
            <a:r>
              <a:rPr lang="en-GB" dirty="0" smtClean="0"/>
              <a:t> tot </a:t>
            </a:r>
            <a:r>
              <a:rPr lang="en-GB" dirty="0" err="1" smtClean="0"/>
              <a:t>bewegen</a:t>
            </a:r>
            <a:r>
              <a:rPr lang="en-GB" dirty="0" smtClean="0"/>
              <a:t> en </a:t>
            </a:r>
            <a:r>
              <a:rPr lang="en-GB" dirty="0" err="1" smtClean="0"/>
              <a:t>stabiliseren</a:t>
            </a:r>
            <a:endParaRPr lang="en-GB" dirty="0" smtClean="0"/>
          </a:p>
          <a:p>
            <a:r>
              <a:rPr lang="en-GB" dirty="0" smtClean="0"/>
              <a:t>Effect van </a:t>
            </a:r>
            <a:r>
              <a:rPr lang="en-GB" dirty="0" err="1" smtClean="0"/>
              <a:t>trainen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Stevigere</a:t>
            </a:r>
            <a:r>
              <a:rPr lang="en-GB" dirty="0" smtClean="0"/>
              <a:t> </a:t>
            </a:r>
            <a:r>
              <a:rPr lang="en-GB" dirty="0" err="1" smtClean="0"/>
              <a:t>structuur</a:t>
            </a:r>
            <a:endParaRPr lang="en-GB" dirty="0" smtClean="0"/>
          </a:p>
          <a:p>
            <a:pPr lvl="1"/>
            <a:r>
              <a:rPr lang="en-GB" dirty="0" smtClean="0"/>
              <a:t>Meer </a:t>
            </a:r>
            <a:r>
              <a:rPr lang="en-GB" dirty="0" err="1" smtClean="0"/>
              <a:t>lengte</a:t>
            </a:r>
            <a:endParaRPr lang="en-GB" dirty="0" smtClean="0"/>
          </a:p>
          <a:p>
            <a:pPr lvl="1"/>
            <a:r>
              <a:rPr lang="en-GB" dirty="0" err="1" smtClean="0"/>
              <a:t>Betere</a:t>
            </a:r>
            <a:r>
              <a:rPr lang="en-GB" dirty="0" smtClean="0"/>
              <a:t> </a:t>
            </a:r>
            <a:r>
              <a:rPr lang="en-GB" dirty="0" err="1" smtClean="0"/>
              <a:t>doorbloeding</a:t>
            </a:r>
            <a:endParaRPr lang="en-GB" dirty="0" smtClean="0"/>
          </a:p>
          <a:p>
            <a:pPr lvl="1"/>
            <a:r>
              <a:rPr lang="en-GB" dirty="0" smtClean="0"/>
              <a:t>Minder </a:t>
            </a:r>
            <a:r>
              <a:rPr lang="en-GB" dirty="0" err="1" smtClean="0"/>
              <a:t>beschadiginggevoelig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11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Vervolg</a:t>
            </a:r>
            <a:r>
              <a:rPr lang="en-GB" dirty="0" smtClean="0"/>
              <a:t> </a:t>
            </a:r>
            <a:r>
              <a:rPr lang="en-GB" dirty="0" err="1" smtClean="0"/>
              <a:t>Advies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49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Gedrag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Enkele</a:t>
            </a:r>
            <a:r>
              <a:rPr lang="en-GB" dirty="0" smtClean="0"/>
              <a:t> </a:t>
            </a:r>
            <a:r>
              <a:rPr lang="en-GB" dirty="0" err="1" smtClean="0"/>
              <a:t>voorbeelden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>
                <a:hlinkClick r:id="rId2"/>
              </a:rPr>
              <a:t>Filmpje</a:t>
            </a:r>
            <a:endParaRPr lang="en-GB" dirty="0" smtClean="0"/>
          </a:p>
          <a:p>
            <a:r>
              <a:rPr lang="en-GB" dirty="0" smtClean="0"/>
              <a:t>Hoe </a:t>
            </a:r>
            <a:r>
              <a:rPr lang="en-GB" dirty="0" err="1" smtClean="0"/>
              <a:t>omschrijf</a:t>
            </a:r>
            <a:r>
              <a:rPr lang="en-GB" dirty="0" smtClean="0"/>
              <a:t> je het </a:t>
            </a:r>
            <a:r>
              <a:rPr lang="en-GB" dirty="0" err="1" smtClean="0"/>
              <a:t>gedrag</a:t>
            </a:r>
            <a:r>
              <a:rPr lang="en-GB" dirty="0" smtClean="0"/>
              <a:t> van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paarden</a:t>
            </a:r>
            <a:r>
              <a:rPr lang="en-GB" dirty="0" smtClean="0"/>
              <a:t> en </a:t>
            </a:r>
            <a:r>
              <a:rPr lang="en-GB" dirty="0" err="1" smtClean="0"/>
              <a:t>ruiters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8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Voeding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Rantsoenberekening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Wat</a:t>
            </a:r>
            <a:r>
              <a:rPr lang="en-GB" dirty="0" smtClean="0"/>
              <a:t> </a:t>
            </a:r>
            <a:r>
              <a:rPr lang="en-GB" dirty="0" err="1" smtClean="0"/>
              <a:t>heeft</a:t>
            </a:r>
            <a:r>
              <a:rPr lang="en-GB" dirty="0" smtClean="0"/>
              <a:t> het </a:t>
            </a:r>
            <a:r>
              <a:rPr lang="en-GB" dirty="0" err="1" smtClean="0"/>
              <a:t>dier</a:t>
            </a:r>
            <a:r>
              <a:rPr lang="en-GB" dirty="0" smtClean="0"/>
              <a:t> </a:t>
            </a:r>
            <a:r>
              <a:rPr lang="en-GB" dirty="0" err="1" smtClean="0"/>
              <a:t>nodig</a:t>
            </a:r>
            <a:r>
              <a:rPr lang="en-GB" dirty="0" smtClean="0"/>
              <a:t>?</a:t>
            </a:r>
          </a:p>
          <a:p>
            <a:pPr lvl="1"/>
            <a:r>
              <a:rPr lang="en-GB" dirty="0" err="1" smtClean="0"/>
              <a:t>Wat</a:t>
            </a:r>
            <a:r>
              <a:rPr lang="en-GB" dirty="0" smtClean="0"/>
              <a:t> </a:t>
            </a:r>
            <a:r>
              <a:rPr lang="en-GB" dirty="0" err="1" smtClean="0"/>
              <a:t>krijgt</a:t>
            </a:r>
            <a:r>
              <a:rPr lang="en-GB" dirty="0" smtClean="0"/>
              <a:t> het </a:t>
            </a:r>
            <a:r>
              <a:rPr lang="en-GB" dirty="0" err="1" smtClean="0"/>
              <a:t>dier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eten</a:t>
            </a:r>
            <a:r>
              <a:rPr lang="en-GB" dirty="0" smtClean="0"/>
              <a:t>?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833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48680"/>
            <a:ext cx="7772400" cy="1143000"/>
          </a:xfrm>
        </p:spPr>
        <p:txBody>
          <a:bodyPr/>
          <a:lstStyle/>
          <a:p>
            <a:pPr eaLnBrk="1" hangingPunct="1"/>
            <a:r>
              <a:rPr lang="nl-NL" dirty="0" smtClean="0"/>
              <a:t>Berekening energiebehoefte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sz="2800" dirty="0" smtClean="0"/>
              <a:t>Energiebehoefte berekenen in 5 stappen:</a:t>
            </a:r>
          </a:p>
          <a:p>
            <a:pPr marL="609600" indent="-609600" eaLnBrk="1" hangingPunct="1"/>
            <a:endParaRPr lang="nl-NL" sz="28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nl-NL" sz="2800" dirty="0" smtClean="0"/>
              <a:t>Bepaal de trainingsduur per soort training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NL" sz="2800" dirty="0" smtClean="0"/>
              <a:t>Bepaal hoe zwaar het werk is voor je paard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NL" sz="2800" dirty="0" smtClean="0"/>
              <a:t>Heeft je paard nog extra’s nodig?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NL" sz="2800" dirty="0" smtClean="0"/>
              <a:t>Bereken de voedingsscore per type training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NL" sz="2800" dirty="0" smtClean="0"/>
              <a:t>De energiebehoefte van je paard</a:t>
            </a:r>
          </a:p>
        </p:txBody>
      </p:sp>
    </p:spTree>
    <p:extLst>
      <p:ext uri="{BB962C8B-B14F-4D97-AF65-F5344CB8AC3E}">
        <p14:creationId xmlns:p14="http://schemas.microsoft.com/office/powerpoint/2010/main" val="277027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Energiebehoefte: Stap 1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7235825" cy="2185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Punten per type training </a:t>
            </a:r>
          </a:p>
          <a:p>
            <a:pPr lvl="1" eaLnBrk="1" hangingPunct="1"/>
            <a:r>
              <a:rPr lang="en-US" sz="2000" smtClean="0"/>
              <a:t>(I=dressuur; II=springen; III=buitenrit, etc.)</a:t>
            </a:r>
          </a:p>
          <a:p>
            <a:pPr eaLnBrk="1" hangingPunct="1"/>
            <a:r>
              <a:rPr lang="en-US" sz="2400" smtClean="0"/>
              <a:t>Duur van de training (A)</a:t>
            </a:r>
          </a:p>
          <a:p>
            <a:pPr eaLnBrk="1" hangingPunct="1"/>
            <a:r>
              <a:rPr lang="en-US" sz="2400" smtClean="0"/>
              <a:t>Aantal keren per dag (B)</a:t>
            </a:r>
          </a:p>
          <a:p>
            <a:pPr eaLnBrk="1" hangingPunct="1"/>
            <a:r>
              <a:rPr lang="en-US" sz="2400" smtClean="0"/>
              <a:t>Aantal dagen per week (C)</a:t>
            </a:r>
          </a:p>
          <a:p>
            <a:pPr eaLnBrk="1" hangingPunct="1"/>
            <a:endParaRPr lang="en-US" sz="2400" smtClean="0"/>
          </a:p>
        </p:txBody>
      </p:sp>
      <p:pic>
        <p:nvPicPr>
          <p:cNvPr id="256005" name="Picture 5" descr="endurance foto langst strand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0538" y="4167188"/>
            <a:ext cx="1971675" cy="1757362"/>
          </a:xfr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684213" y="5300663"/>
            <a:ext cx="3743325" cy="788987"/>
          </a:xfrm>
          <a:prstGeom prst="rect">
            <a:avLst/>
          </a:prstGeom>
          <a:solidFill>
            <a:srgbClr val="881E48"/>
          </a:solidFill>
          <a:ln w="9525">
            <a:solidFill>
              <a:srgbClr val="881E48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Recreatie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paard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Ruin,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Warmbloed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van 400 kg</a:t>
            </a:r>
          </a:p>
        </p:txBody>
      </p:sp>
      <p:sp>
        <p:nvSpPr>
          <p:cNvPr id="256007" name="AutoShape 7"/>
          <p:cNvSpPr>
            <a:spLocks noChangeArrowheads="1"/>
          </p:cNvSpPr>
          <p:nvPr/>
        </p:nvSpPr>
        <p:spPr bwMode="auto">
          <a:xfrm>
            <a:off x="5651500" y="2133600"/>
            <a:ext cx="3241675" cy="165576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881E48"/>
                </a:solidFill>
                <a:latin typeface="Arial" charset="0"/>
              </a:rPr>
              <a:t>Voorbeeld</a:t>
            </a:r>
          </a:p>
        </p:txBody>
      </p:sp>
    </p:spTree>
    <p:extLst>
      <p:ext uri="{BB962C8B-B14F-4D97-AF65-F5344CB8AC3E}">
        <p14:creationId xmlns:p14="http://schemas.microsoft.com/office/powerpoint/2010/main" val="216539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 animBg="1"/>
      <p:bldP spid="256006" grpId="0" animBg="1"/>
      <p:bldP spid="2560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0"/>
            <a:ext cx="7412038" cy="836613"/>
          </a:xfrm>
        </p:spPr>
        <p:txBody>
          <a:bodyPr/>
          <a:lstStyle/>
          <a:p>
            <a:pPr eaLnBrk="1" hangingPunct="1"/>
            <a:r>
              <a:rPr lang="nl-NL" smtClean="0"/>
              <a:t>Stap 1</a:t>
            </a:r>
          </a:p>
        </p:txBody>
      </p:sp>
      <p:graphicFrame>
        <p:nvGraphicFramePr>
          <p:cNvPr id="25805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02853604"/>
              </p:ext>
            </p:extLst>
          </p:nvPr>
        </p:nvGraphicFramePr>
        <p:xfrm>
          <a:off x="323850" y="765175"/>
          <a:ext cx="7848600" cy="5851768"/>
        </p:xfrm>
        <a:graphic>
          <a:graphicData uri="http://schemas.openxmlformats.org/drawingml/2006/table">
            <a:tbl>
              <a:tblPr/>
              <a:tblGrid>
                <a:gridCol w="1757363"/>
                <a:gridCol w="2354262"/>
                <a:gridCol w="904875"/>
                <a:gridCol w="909638"/>
                <a:gridCol w="909637"/>
                <a:gridCol w="1012825"/>
              </a:tblGrid>
              <a:tr h="39619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Duur van training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per type training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961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IV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70098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A) Hoe lang doe je de training per dag?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Zeer kort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30 minuten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1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Kort-medium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1,5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Medium-kort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2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2,5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Medium-lang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 3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Lang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meer dan 3 uur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B) Aantal keren per dag (1-6)</a:t>
                      </a: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C) Aantal dagen per week (1-7)</a:t>
                      </a: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396196"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nl-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stap 1: (A x B x C</a:t>
                      </a: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258144" name="Oval 96"/>
          <p:cNvSpPr>
            <a:spLocks noChangeArrowheads="1"/>
          </p:cNvSpPr>
          <p:nvPr/>
        </p:nvSpPr>
        <p:spPr bwMode="auto">
          <a:xfrm>
            <a:off x="4502150" y="2668588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58145" name="Oval 97"/>
          <p:cNvSpPr>
            <a:spLocks noChangeArrowheads="1"/>
          </p:cNvSpPr>
          <p:nvPr/>
        </p:nvSpPr>
        <p:spPr bwMode="auto">
          <a:xfrm>
            <a:off x="5364163" y="2668588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58146" name="Oval 98"/>
          <p:cNvSpPr>
            <a:spLocks noChangeArrowheads="1"/>
          </p:cNvSpPr>
          <p:nvPr/>
        </p:nvSpPr>
        <p:spPr bwMode="auto">
          <a:xfrm>
            <a:off x="6300788" y="2708275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58147" name="Text Box 99"/>
          <p:cNvSpPr txBox="1">
            <a:spLocks noChangeArrowheads="1"/>
          </p:cNvSpPr>
          <p:nvPr/>
        </p:nvSpPr>
        <p:spPr bwMode="auto">
          <a:xfrm>
            <a:off x="4502150" y="6237288"/>
            <a:ext cx="720725" cy="395287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4</a:t>
            </a:r>
          </a:p>
        </p:txBody>
      </p:sp>
      <p:sp>
        <p:nvSpPr>
          <p:cNvPr id="258148" name="Text Box 100"/>
          <p:cNvSpPr txBox="1">
            <a:spLocks noChangeArrowheads="1"/>
          </p:cNvSpPr>
          <p:nvPr/>
        </p:nvSpPr>
        <p:spPr bwMode="auto">
          <a:xfrm>
            <a:off x="5364163" y="6237288"/>
            <a:ext cx="720725" cy="395287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  <p:sp>
        <p:nvSpPr>
          <p:cNvPr id="258149" name="Text Box 101"/>
          <p:cNvSpPr txBox="1">
            <a:spLocks noChangeArrowheads="1"/>
          </p:cNvSpPr>
          <p:nvPr/>
        </p:nvSpPr>
        <p:spPr bwMode="auto">
          <a:xfrm>
            <a:off x="6300788" y="6237288"/>
            <a:ext cx="720725" cy="369887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5747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144" grpId="0" animBg="1"/>
      <p:bldP spid="258145" grpId="0" animBg="1"/>
      <p:bldP spid="2581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Group 2"/>
          <p:cNvGraphicFramePr>
            <a:graphicFrameLocks noGrp="1"/>
          </p:cNvGraphicFramePr>
          <p:nvPr/>
        </p:nvGraphicFramePr>
        <p:xfrm>
          <a:off x="0" y="922338"/>
          <a:ext cx="9144000" cy="5943600"/>
        </p:xfrm>
        <a:graphic>
          <a:graphicData uri="http://schemas.openxmlformats.org/drawingml/2006/table">
            <a:tbl>
              <a:tblPr/>
              <a:tblGrid>
                <a:gridCol w="5772150"/>
                <a:gridCol w="795338"/>
                <a:gridCol w="788987"/>
                <a:gridCol w="793750"/>
                <a:gridCol w="993775"/>
              </a:tblGrid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Intensiteit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per type training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D) Bepaal hoe zwaar het werk is voor je paard.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(90%), af en toe langzame draf, 1 kort galopje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(60%), draf (35 %), galop (5 %)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(50%), draf (40%), galop + springen* (10%)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(40%), draf (45%), galop + springen (15%)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(30%), draf (50%), galop + springen (20%)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(25%), draf en snelle draf (40%), galop/springen(20%)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Stap (25%), draf (45%), galop en springen/cross (30%)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Meer snelle draf en snelle galop, meer dan 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Plus maximumsnelheid bereikt – niet meer dan 30 minuten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* </a:t>
                      </a:r>
                      <a:r>
                        <a:rPr kumimoji="0" lang="nl-NL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Bij intensiteit kun je voor “springen” ook hoge dressuur aannemen.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Punten stap 2: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260187" name="Oval 91"/>
          <p:cNvSpPr>
            <a:spLocks noChangeArrowheads="1"/>
          </p:cNvSpPr>
          <p:nvPr/>
        </p:nvSpPr>
        <p:spPr bwMode="auto">
          <a:xfrm>
            <a:off x="5724525" y="2349500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60188" name="Oval 92"/>
          <p:cNvSpPr>
            <a:spLocks noChangeArrowheads="1"/>
          </p:cNvSpPr>
          <p:nvPr/>
        </p:nvSpPr>
        <p:spPr bwMode="auto">
          <a:xfrm>
            <a:off x="6588125" y="2781300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60189" name="Oval 93"/>
          <p:cNvSpPr>
            <a:spLocks noChangeArrowheads="1"/>
          </p:cNvSpPr>
          <p:nvPr/>
        </p:nvSpPr>
        <p:spPr bwMode="auto">
          <a:xfrm>
            <a:off x="7380288" y="2276475"/>
            <a:ext cx="720725" cy="4318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260190" name="Text Box 94"/>
          <p:cNvSpPr txBox="1">
            <a:spLocks noChangeArrowheads="1"/>
          </p:cNvSpPr>
          <p:nvPr/>
        </p:nvSpPr>
        <p:spPr bwMode="auto">
          <a:xfrm>
            <a:off x="5795963" y="5876925"/>
            <a:ext cx="720725" cy="404813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260191" name="Text Box 95"/>
          <p:cNvSpPr txBox="1">
            <a:spLocks noChangeArrowheads="1"/>
          </p:cNvSpPr>
          <p:nvPr/>
        </p:nvSpPr>
        <p:spPr bwMode="auto">
          <a:xfrm>
            <a:off x="7380288" y="5876925"/>
            <a:ext cx="720725" cy="395288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260192" name="Text Box 96"/>
          <p:cNvSpPr txBox="1">
            <a:spLocks noChangeArrowheads="1"/>
          </p:cNvSpPr>
          <p:nvPr/>
        </p:nvSpPr>
        <p:spPr bwMode="auto">
          <a:xfrm>
            <a:off x="6588125" y="5876925"/>
            <a:ext cx="720725" cy="395288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4</a:t>
            </a:r>
          </a:p>
        </p:txBody>
      </p:sp>
      <p:sp>
        <p:nvSpPr>
          <p:cNvPr id="6241" name="Rectangle 97"/>
          <p:cNvSpPr>
            <a:spLocks noChangeArrowheads="1"/>
          </p:cNvSpPr>
          <p:nvPr/>
        </p:nvSpPr>
        <p:spPr bwMode="auto">
          <a:xfrm>
            <a:off x="1979613" y="0"/>
            <a:ext cx="23764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00008C"/>
                </a:solidFill>
              </a:rPr>
              <a:t>Stap 2</a:t>
            </a:r>
          </a:p>
        </p:txBody>
      </p:sp>
    </p:spTree>
    <p:extLst>
      <p:ext uri="{BB962C8B-B14F-4D97-AF65-F5344CB8AC3E}">
        <p14:creationId xmlns:p14="http://schemas.microsoft.com/office/powerpoint/2010/main" val="3206253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87" grpId="0" animBg="1"/>
      <p:bldP spid="260188" grpId="0" animBg="1"/>
      <p:bldP spid="260189" grpId="0" animBg="1"/>
      <p:bldP spid="260190" grpId="0" animBg="1"/>
      <p:bldP spid="260191" grpId="0" animBg="1"/>
      <p:bldP spid="26019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1452</Words>
  <Application>Microsoft Office PowerPoint</Application>
  <PresentationFormat>Diavoorstelling (4:3)</PresentationFormat>
  <Paragraphs>422</Paragraphs>
  <Slides>32</Slides>
  <Notes>8</Notes>
  <HiddenSlides>10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3" baseType="lpstr">
      <vt:lpstr>Standaardontwerp</vt:lpstr>
      <vt:lpstr>Analyse paard-ruiter combinatie</vt:lpstr>
      <vt:lpstr>Inhoud</vt:lpstr>
      <vt:lpstr>Gedrag</vt:lpstr>
      <vt:lpstr>Gedrag</vt:lpstr>
      <vt:lpstr>Voeding</vt:lpstr>
      <vt:lpstr>Berekening energiebehoefte</vt:lpstr>
      <vt:lpstr>Energiebehoefte: Stap 1</vt:lpstr>
      <vt:lpstr>Stap 1</vt:lpstr>
      <vt:lpstr>PowerPoint-presentatie</vt:lpstr>
      <vt:lpstr>PowerPoint-presentatie</vt:lpstr>
      <vt:lpstr>PowerPoint-presentatie</vt:lpstr>
      <vt:lpstr>Stap 4</vt:lpstr>
      <vt:lpstr>PowerPoint-presentatie</vt:lpstr>
      <vt:lpstr>Energie bekend, wat nu?</vt:lpstr>
      <vt:lpstr>PowerPoint-presentatie</vt:lpstr>
      <vt:lpstr>Voeding</vt:lpstr>
      <vt:lpstr>Exterieur</vt:lpstr>
      <vt:lpstr>Training in discipline</vt:lpstr>
      <vt:lpstr>Trainbaarheid diverse systemen</vt:lpstr>
      <vt:lpstr>Functie hart en bloed</vt:lpstr>
      <vt:lpstr>Parameters van het hart</vt:lpstr>
      <vt:lpstr>Maximale hartslag</vt:lpstr>
      <vt:lpstr>Effect van trainen op hart en vaten</vt:lpstr>
      <vt:lpstr>Ademhalingssysteem</vt:lpstr>
      <vt:lpstr>Ademhalen</vt:lpstr>
      <vt:lpstr>Ademhalen en bewegen</vt:lpstr>
      <vt:lpstr>Parameters longen</vt:lpstr>
      <vt:lpstr>Effect van trainen op ademhaling</vt:lpstr>
      <vt:lpstr>Musculair systeem</vt:lpstr>
      <vt:lpstr>Effect van trainen op spieren</vt:lpstr>
      <vt:lpstr>Gewrichten, pezen, banden en botten</vt:lpstr>
      <vt:lpstr>Vervolg Advies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paard-ruiter combinatie</dc:title>
  <dc:creator>Mieke Theunissen</dc:creator>
  <cp:lastModifiedBy>Mieke Theunissen</cp:lastModifiedBy>
  <cp:revision>6</cp:revision>
  <dcterms:created xsi:type="dcterms:W3CDTF">2013-02-18T08:12:59Z</dcterms:created>
  <dcterms:modified xsi:type="dcterms:W3CDTF">2013-04-15T09:36:39Z</dcterms:modified>
</cp:coreProperties>
</file>